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6.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4"/>
  </p:notesMasterIdLst>
  <p:sldIdLst>
    <p:sldId id="256" r:id="rId2"/>
    <p:sldId id="261" r:id="rId3"/>
    <p:sldId id="262" r:id="rId4"/>
    <p:sldId id="263" r:id="rId5"/>
    <p:sldId id="264" r:id="rId6"/>
    <p:sldId id="303" r:id="rId7"/>
    <p:sldId id="305" r:id="rId8"/>
    <p:sldId id="307" r:id="rId9"/>
    <p:sldId id="308" r:id="rId10"/>
    <p:sldId id="309" r:id="rId11"/>
    <p:sldId id="310" r:id="rId12"/>
    <p:sldId id="312" r:id="rId13"/>
    <p:sldId id="354" r:id="rId14"/>
    <p:sldId id="314" r:id="rId15"/>
    <p:sldId id="356" r:id="rId16"/>
    <p:sldId id="315" r:id="rId17"/>
    <p:sldId id="362" r:id="rId18"/>
    <p:sldId id="347" r:id="rId19"/>
    <p:sldId id="363" r:id="rId20"/>
    <p:sldId id="320" r:id="rId21"/>
    <p:sldId id="345" r:id="rId22"/>
    <p:sldId id="364" r:id="rId23"/>
    <p:sldId id="344" r:id="rId24"/>
    <p:sldId id="321" r:id="rId25"/>
    <p:sldId id="348" r:id="rId26"/>
    <p:sldId id="349" r:id="rId27"/>
    <p:sldId id="365" r:id="rId28"/>
    <p:sldId id="366" r:id="rId29"/>
    <p:sldId id="323" r:id="rId30"/>
    <p:sldId id="361" r:id="rId31"/>
    <p:sldId id="324" r:id="rId32"/>
    <p:sldId id="325" r:id="rId33"/>
    <p:sldId id="357" r:id="rId34"/>
    <p:sldId id="326" r:id="rId35"/>
    <p:sldId id="358" r:id="rId36"/>
    <p:sldId id="359" r:id="rId37"/>
    <p:sldId id="331" r:id="rId38"/>
    <p:sldId id="332" r:id="rId39"/>
    <p:sldId id="327" r:id="rId40"/>
    <p:sldId id="355" r:id="rId41"/>
    <p:sldId id="338" r:id="rId42"/>
    <p:sldId id="339" r:id="rId43"/>
    <p:sldId id="360" r:id="rId44"/>
    <p:sldId id="350" r:id="rId45"/>
    <p:sldId id="335" r:id="rId46"/>
    <p:sldId id="341" r:id="rId47"/>
    <p:sldId id="342" r:id="rId48"/>
    <p:sldId id="343" r:id="rId49"/>
    <p:sldId id="351" r:id="rId50"/>
    <p:sldId id="367" r:id="rId51"/>
    <p:sldId id="368" r:id="rId52"/>
    <p:sldId id="369" r:id="rId53"/>
  </p:sldIdLst>
  <p:sldSz cx="9144000" cy="6858000" type="screen4x3"/>
  <p:notesSz cx="6858000" cy="9945688"/>
  <p:defaultTextStyle>
    <a:defPPr>
      <a:defRPr lang="ru-RU"/>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503"/>
    <a:srgbClr val="004C22"/>
    <a:srgbClr val="014B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4665" autoAdjust="0"/>
  </p:normalViewPr>
  <p:slideViewPr>
    <p:cSldViewPr>
      <p:cViewPr>
        <p:scale>
          <a:sx n="60" d="100"/>
          <a:sy n="60" d="100"/>
        </p:scale>
        <p:origin x="-1456" y="-96"/>
      </p:cViewPr>
      <p:guideLst>
        <p:guide orient="horz" pos="2160"/>
        <p:guide pos="2880"/>
      </p:guideLst>
    </p:cSldViewPr>
  </p:slideViewPr>
  <p:outlineViewPr>
    <p:cViewPr>
      <p:scale>
        <a:sx n="33" d="100"/>
        <a:sy n="33" d="100"/>
      </p:scale>
      <p:origin x="0" y="82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title>
      <c:tx>
        <c:rich>
          <a:bodyPr/>
          <a:lstStyle/>
          <a:p>
            <a:pPr>
              <a:defRPr/>
            </a:pPr>
            <a:r>
              <a:rPr lang="ru-RU" dirty="0"/>
              <a:t>Доходная часть бюджета </a:t>
            </a:r>
            <a:r>
              <a:rPr lang="ru-RU" dirty="0" err="1"/>
              <a:t>Лебяженского</a:t>
            </a:r>
            <a:r>
              <a:rPr lang="ru-RU" dirty="0"/>
              <a:t> ГП</a:t>
            </a:r>
          </a:p>
        </c:rich>
      </c:tx>
      <c:layout/>
      <c:overlay val="0"/>
    </c:title>
    <c:autoTitleDeleted val="0"/>
    <c:plotArea>
      <c:layout/>
      <c:barChart>
        <c:barDir val="bar"/>
        <c:grouping val="clustered"/>
        <c:varyColors val="0"/>
        <c:ser>
          <c:idx val="0"/>
          <c:order val="0"/>
          <c:tx>
            <c:strRef>
              <c:f>Лист1!$B$1</c:f>
              <c:strCache>
                <c:ptCount val="1"/>
                <c:pt idx="0">
                  <c:v>тыс.руб</c:v>
                </c:pt>
              </c:strCache>
            </c:strRef>
          </c:tx>
          <c:spPr>
            <a:solidFill>
              <a:schemeClr val="accent1">
                <a:lumMod val="75000"/>
              </a:schemeClr>
            </a:solidFill>
          </c:spPr>
          <c:invertIfNegative val="0"/>
          <c:cat>
            <c:strRef>
              <c:f>Лист1!$A$2:$A$3</c:f>
              <c:strCache>
                <c:ptCount val="2"/>
                <c:pt idx="0">
                  <c:v>Фактическое исполнение бюджета</c:v>
                </c:pt>
                <c:pt idx="1">
                  <c:v>План исполнения бюджета на 2023</c:v>
                </c:pt>
              </c:strCache>
            </c:strRef>
          </c:cat>
          <c:val>
            <c:numRef>
              <c:f>Лист1!$B$2:$B$3</c:f>
              <c:numCache>
                <c:formatCode>0.0</c:formatCode>
                <c:ptCount val="2"/>
                <c:pt idx="0">
                  <c:v>68043.399999999994</c:v>
                </c:pt>
                <c:pt idx="1">
                  <c:v>53188.5</c:v>
                </c:pt>
              </c:numCache>
            </c:numRef>
          </c:val>
        </c:ser>
        <c:dLbls>
          <c:showLegendKey val="0"/>
          <c:showVal val="0"/>
          <c:showCatName val="0"/>
          <c:showSerName val="0"/>
          <c:showPercent val="0"/>
          <c:showBubbleSize val="0"/>
        </c:dLbls>
        <c:gapWidth val="150"/>
        <c:axId val="117104640"/>
        <c:axId val="59456832"/>
      </c:barChart>
      <c:catAx>
        <c:axId val="117104640"/>
        <c:scaling>
          <c:orientation val="minMax"/>
        </c:scaling>
        <c:delete val="0"/>
        <c:axPos val="l"/>
        <c:numFmt formatCode="General" sourceLinked="1"/>
        <c:majorTickMark val="none"/>
        <c:minorTickMark val="none"/>
        <c:tickLblPos val="nextTo"/>
        <c:crossAx val="59456832"/>
        <c:crosses val="autoZero"/>
        <c:auto val="1"/>
        <c:lblAlgn val="ctr"/>
        <c:lblOffset val="100"/>
        <c:noMultiLvlLbl val="0"/>
      </c:catAx>
      <c:valAx>
        <c:axId val="59456832"/>
        <c:scaling>
          <c:orientation val="minMax"/>
        </c:scaling>
        <c:delete val="0"/>
        <c:axPos val="b"/>
        <c:majorGridlines/>
        <c:numFmt formatCode="0.0" sourceLinked="1"/>
        <c:majorTickMark val="none"/>
        <c:minorTickMark val="none"/>
        <c:tickLblPos val="nextTo"/>
        <c:crossAx val="117104640"/>
        <c:crosses val="autoZero"/>
        <c:crossBetween val="between"/>
      </c:valAx>
      <c:dTable>
        <c:showHorzBorder val="1"/>
        <c:showVertBorder val="1"/>
        <c:showOutline val="1"/>
        <c:showKeys val="1"/>
      </c:dTable>
      <c:spPr>
        <a:solidFill>
          <a:schemeClr val="accent1">
            <a:lumMod val="20000"/>
            <a:lumOff val="80000"/>
          </a:schemeClr>
        </a:solidFill>
        <a:ln>
          <a:noFill/>
        </a:ln>
      </c:spPr>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ru-RU"/>
              <a:t>Основные доходные источники налоговых поступлений</a:t>
            </a:r>
          </a:p>
        </c:rich>
      </c:tx>
      <c:layout>
        <c:manualLayout>
          <c:xMode val="edge"/>
          <c:yMode val="edge"/>
          <c:x val="0.1591047011547983"/>
          <c:y val="9.3127475014715688E-3"/>
        </c:manualLayout>
      </c:layout>
      <c:overlay val="0"/>
    </c:title>
    <c:autoTitleDeleted val="0"/>
    <c:view3D>
      <c:rotX val="60"/>
      <c:rotY val="0"/>
      <c:rAngAx val="0"/>
      <c:perspective val="30"/>
    </c:view3D>
    <c:floor>
      <c:thickness val="0"/>
    </c:floor>
    <c:sideWall>
      <c:thickness val="0"/>
    </c:sideWall>
    <c:backWall>
      <c:thickness val="0"/>
    </c:backWall>
    <c:plotArea>
      <c:layout>
        <c:manualLayout>
          <c:layoutTarget val="inner"/>
          <c:xMode val="edge"/>
          <c:yMode val="edge"/>
          <c:x val="3.3197700255527159E-2"/>
          <c:y val="0.11230576368888115"/>
          <c:w val="0.53783751490924481"/>
          <c:h val="0.88769424252628326"/>
        </c:manualLayout>
      </c:layout>
      <c:pie3DChart>
        <c:varyColors val="1"/>
        <c:ser>
          <c:idx val="0"/>
          <c:order val="0"/>
          <c:tx>
            <c:strRef>
              <c:f>Лист1!$B$1</c:f>
              <c:strCache>
                <c:ptCount val="1"/>
                <c:pt idx="0">
                  <c:v>Основные доходные источники налоговых поступлений</c:v>
                </c:pt>
              </c:strCache>
            </c:strRef>
          </c:tx>
          <c:dLbls>
            <c:dLbl>
              <c:idx val="2"/>
              <c:layout/>
              <c:tx>
                <c:rich>
                  <a:bodyPr/>
                  <a:lstStyle/>
                  <a:p>
                    <a:r>
                      <a:rPr lang="en-US" smtClean="0"/>
                      <a:t>1</a:t>
                    </a:r>
                    <a:r>
                      <a:rPr lang="ru-RU" smtClean="0"/>
                      <a:t>2,66</a:t>
                    </a:r>
                    <a:r>
                      <a:rPr lang="en-US" smtClean="0"/>
                      <a:t>%</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1"/>
          </c:dLbls>
          <c:cat>
            <c:strRef>
              <c:f>Лист1!$A$2:$A$5</c:f>
              <c:strCache>
                <c:ptCount val="3"/>
                <c:pt idx="0">
                  <c:v>Налог на доходы физических лиц</c:v>
                </c:pt>
                <c:pt idx="1">
                  <c:v>Земельный налог</c:v>
                </c:pt>
                <c:pt idx="2">
                  <c:v>Акцизы</c:v>
                </c:pt>
              </c:strCache>
            </c:strRef>
          </c:cat>
          <c:val>
            <c:numRef>
              <c:f>Лист1!$B$2:$B$5</c:f>
              <c:numCache>
                <c:formatCode>0.00%</c:formatCode>
                <c:ptCount val="4"/>
                <c:pt idx="0">
                  <c:v>0.56510000000000005</c:v>
                </c:pt>
                <c:pt idx="1">
                  <c:v>0.27039999999999997</c:v>
                </c:pt>
                <c:pt idx="2">
                  <c:v>0.12659999999999999</c:v>
                </c:pt>
              </c:numCache>
            </c:numRef>
          </c:val>
        </c:ser>
        <c:dLbls>
          <c:showLegendKey val="0"/>
          <c:showVal val="0"/>
          <c:showCatName val="0"/>
          <c:showSerName val="0"/>
          <c:showPercent val="0"/>
          <c:showBubbleSize val="0"/>
          <c:showLeaderLines val="1"/>
        </c:dLbls>
      </c:pie3DChart>
    </c:plotArea>
    <c:legend>
      <c:legendPos val="r"/>
      <c:legendEntry>
        <c:idx val="3"/>
        <c:delete val="1"/>
      </c:legendEntry>
      <c:layout/>
      <c:overlay val="0"/>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Основные доходные источники налоговых поступлений</c:v>
                </c:pt>
              </c:strCache>
            </c:strRef>
          </c:tx>
          <c:dPt>
            <c:idx val="1"/>
            <c:bubble3D val="0"/>
            <c:explosion val="1"/>
          </c:dPt>
          <c:dLbls>
            <c:dLbl>
              <c:idx val="0"/>
              <c:layout/>
              <c:tx>
                <c:rich>
                  <a:bodyPr/>
                  <a:lstStyle/>
                  <a:p>
                    <a:r>
                      <a:rPr lang="en-US" dirty="0">
                        <a:solidFill>
                          <a:schemeClr val="bg1"/>
                        </a:solidFill>
                      </a:rPr>
                      <a:t>8,38%</a:t>
                    </a:r>
                  </a:p>
                </c:rich>
              </c:tx>
              <c:showLegendKey val="0"/>
              <c:showVal val="1"/>
              <c:showCatName val="0"/>
              <c:showSerName val="0"/>
              <c:showPercent val="0"/>
              <c:showBubbleSize val="0"/>
            </c:dLbl>
            <c:dLbl>
              <c:idx val="1"/>
              <c:layout/>
              <c:tx>
                <c:rich>
                  <a:bodyPr/>
                  <a:lstStyle/>
                  <a:p>
                    <a:r>
                      <a:rPr lang="en-US" dirty="0">
                        <a:solidFill>
                          <a:schemeClr val="bg1"/>
                        </a:solidFill>
                      </a:rPr>
                      <a:t>91,11%</a:t>
                    </a:r>
                  </a:p>
                </c:rich>
              </c:tx>
              <c:showLegendKey val="0"/>
              <c:showVal val="1"/>
              <c:showCatName val="0"/>
              <c:showSerName val="0"/>
              <c:showPercent val="0"/>
              <c:showBubbleSize val="0"/>
            </c:dLbl>
            <c:showLegendKey val="0"/>
            <c:showVal val="0"/>
            <c:showCatName val="0"/>
            <c:showSerName val="0"/>
            <c:showPercent val="0"/>
            <c:showBubbleSize val="0"/>
          </c:dLbls>
          <c:cat>
            <c:strRef>
              <c:f>Лист1!$A$2:$A$3</c:f>
              <c:strCache>
                <c:ptCount val="2"/>
                <c:pt idx="0">
                  <c:v>Доходы от использования имущества, находящегося в государственной и муниципальной собственности</c:v>
                </c:pt>
                <c:pt idx="1">
                  <c:v>Доходы от продажи материальных и нематериальных активов</c:v>
                </c:pt>
              </c:strCache>
            </c:strRef>
          </c:cat>
          <c:val>
            <c:numRef>
              <c:f>Лист1!$B$2:$B$3</c:f>
              <c:numCache>
                <c:formatCode>0.00%</c:formatCode>
                <c:ptCount val="2"/>
                <c:pt idx="0">
                  <c:v>8.3799999999999999E-2</c:v>
                </c:pt>
                <c:pt idx="1">
                  <c:v>0.91110000000000002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2731161184110862"/>
          <c:y val="0.13911306267429105"/>
          <c:w val="0.36394280341670027"/>
          <c:h val="0.83640624301546318"/>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barChart>
        <c:barDir val="bar"/>
        <c:grouping val="clustered"/>
        <c:varyColors val="0"/>
        <c:ser>
          <c:idx val="0"/>
          <c:order val="0"/>
          <c:tx>
            <c:strRef>
              <c:f>Лист1!$B$1</c:f>
              <c:strCache>
                <c:ptCount val="1"/>
                <c:pt idx="0">
                  <c:v>тыс.руб</c:v>
                </c:pt>
              </c:strCache>
            </c:strRef>
          </c:tx>
          <c:spPr>
            <a:solidFill>
              <a:schemeClr val="accent1">
                <a:lumMod val="75000"/>
              </a:schemeClr>
            </a:solidFill>
          </c:spPr>
          <c:invertIfNegative val="0"/>
          <c:cat>
            <c:strRef>
              <c:f>Лист1!$A$2:$A$3</c:f>
              <c:strCache>
                <c:ptCount val="2"/>
                <c:pt idx="0">
                  <c:v>Поступило </c:v>
                </c:pt>
                <c:pt idx="1">
                  <c:v>План бюждетных назначений на 2023 год</c:v>
                </c:pt>
              </c:strCache>
            </c:strRef>
          </c:cat>
          <c:val>
            <c:numRef>
              <c:f>Лист1!$B$2:$B$3</c:f>
              <c:numCache>
                <c:formatCode>0.0</c:formatCode>
                <c:ptCount val="2"/>
                <c:pt idx="0">
                  <c:v>11.3</c:v>
                </c:pt>
                <c:pt idx="1">
                  <c:v>30</c:v>
                </c:pt>
              </c:numCache>
            </c:numRef>
          </c:val>
        </c:ser>
        <c:dLbls>
          <c:showLegendKey val="0"/>
          <c:showVal val="0"/>
          <c:showCatName val="0"/>
          <c:showSerName val="0"/>
          <c:showPercent val="0"/>
          <c:showBubbleSize val="0"/>
        </c:dLbls>
        <c:gapWidth val="150"/>
        <c:axId val="131229696"/>
        <c:axId val="144689408"/>
      </c:barChart>
      <c:catAx>
        <c:axId val="131229696"/>
        <c:scaling>
          <c:orientation val="minMax"/>
        </c:scaling>
        <c:delete val="0"/>
        <c:axPos val="l"/>
        <c:numFmt formatCode="General" sourceLinked="1"/>
        <c:majorTickMark val="none"/>
        <c:minorTickMark val="none"/>
        <c:tickLblPos val="nextTo"/>
        <c:crossAx val="144689408"/>
        <c:crosses val="autoZero"/>
        <c:auto val="1"/>
        <c:lblAlgn val="ctr"/>
        <c:lblOffset val="100"/>
        <c:noMultiLvlLbl val="0"/>
      </c:catAx>
      <c:valAx>
        <c:axId val="144689408"/>
        <c:scaling>
          <c:orientation val="minMax"/>
        </c:scaling>
        <c:delete val="0"/>
        <c:axPos val="b"/>
        <c:majorGridlines/>
        <c:numFmt formatCode="0.0" sourceLinked="1"/>
        <c:majorTickMark val="none"/>
        <c:minorTickMark val="none"/>
        <c:tickLblPos val="nextTo"/>
        <c:crossAx val="131229696"/>
        <c:crosses val="autoZero"/>
        <c:crossBetween val="between"/>
      </c:valAx>
      <c:dTable>
        <c:showHorzBorder val="1"/>
        <c:showVertBorder val="1"/>
        <c:showOutline val="1"/>
        <c:showKeys val="1"/>
      </c:dTable>
      <c:spPr>
        <a:solidFill>
          <a:schemeClr val="accent1">
            <a:lumMod val="40000"/>
            <a:lumOff val="60000"/>
          </a:schemeClr>
        </a:solidFill>
      </c:spPr>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title>
      <c:tx>
        <c:rich>
          <a:bodyPr/>
          <a:lstStyle/>
          <a:p>
            <a:pPr>
              <a:defRPr/>
            </a:pPr>
            <a:r>
              <a:rPr lang="ru-RU" dirty="0" smtClean="0"/>
              <a:t>Расходная </a:t>
            </a:r>
            <a:r>
              <a:rPr lang="ru-RU" dirty="0"/>
              <a:t>часть бюджета </a:t>
            </a:r>
            <a:r>
              <a:rPr lang="ru-RU" dirty="0" err="1"/>
              <a:t>Лебяженского</a:t>
            </a:r>
            <a:r>
              <a:rPr lang="ru-RU" dirty="0"/>
              <a:t> ГП</a:t>
            </a:r>
          </a:p>
        </c:rich>
      </c:tx>
      <c:layout/>
      <c:overlay val="0"/>
    </c:title>
    <c:autoTitleDeleted val="0"/>
    <c:plotArea>
      <c:layout/>
      <c:barChart>
        <c:barDir val="bar"/>
        <c:grouping val="clustered"/>
        <c:varyColors val="0"/>
        <c:ser>
          <c:idx val="0"/>
          <c:order val="0"/>
          <c:tx>
            <c:strRef>
              <c:f>Лист1!$B$1</c:f>
              <c:strCache>
                <c:ptCount val="1"/>
                <c:pt idx="0">
                  <c:v>тыс.руб</c:v>
                </c:pt>
              </c:strCache>
            </c:strRef>
          </c:tx>
          <c:spPr>
            <a:solidFill>
              <a:schemeClr val="accent1">
                <a:lumMod val="75000"/>
              </a:schemeClr>
            </a:solidFill>
          </c:spPr>
          <c:invertIfNegative val="0"/>
          <c:cat>
            <c:strRef>
              <c:f>Лист1!$A$2:$A$3</c:f>
              <c:strCache>
                <c:ptCount val="2"/>
                <c:pt idx="0">
                  <c:v>Фактические расходы</c:v>
                </c:pt>
                <c:pt idx="1">
                  <c:v>План исполнения по расходам на 2023</c:v>
                </c:pt>
              </c:strCache>
            </c:strRef>
          </c:cat>
          <c:val>
            <c:numRef>
              <c:f>Лист1!$B$2:$B$3</c:f>
              <c:numCache>
                <c:formatCode>0.0</c:formatCode>
                <c:ptCount val="2"/>
                <c:pt idx="0">
                  <c:v>97938.3</c:v>
                </c:pt>
                <c:pt idx="1">
                  <c:v>100819.02</c:v>
                </c:pt>
              </c:numCache>
            </c:numRef>
          </c:val>
        </c:ser>
        <c:dLbls>
          <c:showLegendKey val="0"/>
          <c:showVal val="0"/>
          <c:showCatName val="0"/>
          <c:showSerName val="0"/>
          <c:showPercent val="0"/>
          <c:showBubbleSize val="0"/>
        </c:dLbls>
        <c:gapWidth val="150"/>
        <c:axId val="131401728"/>
        <c:axId val="144692288"/>
      </c:barChart>
      <c:catAx>
        <c:axId val="131401728"/>
        <c:scaling>
          <c:orientation val="minMax"/>
        </c:scaling>
        <c:delete val="0"/>
        <c:axPos val="l"/>
        <c:numFmt formatCode="General" sourceLinked="1"/>
        <c:majorTickMark val="none"/>
        <c:minorTickMark val="none"/>
        <c:tickLblPos val="nextTo"/>
        <c:crossAx val="144692288"/>
        <c:crosses val="autoZero"/>
        <c:auto val="1"/>
        <c:lblAlgn val="ctr"/>
        <c:lblOffset val="100"/>
        <c:noMultiLvlLbl val="0"/>
      </c:catAx>
      <c:valAx>
        <c:axId val="144692288"/>
        <c:scaling>
          <c:orientation val="minMax"/>
        </c:scaling>
        <c:delete val="0"/>
        <c:axPos val="b"/>
        <c:majorGridlines/>
        <c:numFmt formatCode="0.0" sourceLinked="1"/>
        <c:majorTickMark val="none"/>
        <c:minorTickMark val="none"/>
        <c:tickLblPos val="nextTo"/>
        <c:crossAx val="131401728"/>
        <c:crosses val="autoZero"/>
        <c:crossBetween val="between"/>
      </c:valAx>
      <c:dTable>
        <c:showHorzBorder val="1"/>
        <c:showVertBorder val="1"/>
        <c:showOutline val="1"/>
        <c:showKeys val="1"/>
      </c:dTable>
      <c:spPr>
        <a:solidFill>
          <a:schemeClr val="accent1">
            <a:lumMod val="40000"/>
            <a:lumOff val="60000"/>
          </a:schemeClr>
        </a:solidFill>
      </c:spPr>
    </c:plotArea>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title>
      <c:tx>
        <c:rich>
          <a:bodyPr/>
          <a:lstStyle/>
          <a:p>
            <a:pPr>
              <a:defRPr/>
            </a:pPr>
            <a:r>
              <a:rPr lang="ru-RU" dirty="0" smtClean="0"/>
              <a:t>Доплаты</a:t>
            </a:r>
            <a:r>
              <a:rPr lang="ru-RU" baseline="0" dirty="0" smtClean="0"/>
              <a:t> к пенсиям бывшим муниципальным служащим администрации</a:t>
            </a:r>
            <a:endParaRPr lang="ru-RU" dirty="0"/>
          </a:p>
        </c:rich>
      </c:tx>
      <c:layout/>
      <c:overlay val="0"/>
    </c:title>
    <c:autoTitleDeleted val="0"/>
    <c:plotArea>
      <c:layout/>
      <c:barChart>
        <c:barDir val="bar"/>
        <c:grouping val="clustered"/>
        <c:varyColors val="0"/>
        <c:ser>
          <c:idx val="0"/>
          <c:order val="0"/>
          <c:tx>
            <c:strRef>
              <c:f>Лист1!$B$1</c:f>
              <c:strCache>
                <c:ptCount val="1"/>
                <c:pt idx="0">
                  <c:v>тыс.руб</c:v>
                </c:pt>
              </c:strCache>
            </c:strRef>
          </c:tx>
          <c:spPr>
            <a:solidFill>
              <a:schemeClr val="accent1">
                <a:lumMod val="75000"/>
              </a:schemeClr>
            </a:solidFill>
          </c:spPr>
          <c:invertIfNegative val="0"/>
          <c:cat>
            <c:strRef>
              <c:f>Лист1!$A$2:$A$3</c:f>
              <c:strCache>
                <c:ptCount val="2"/>
                <c:pt idx="0">
                  <c:v>Запланированные средства</c:v>
                </c:pt>
                <c:pt idx="1">
                  <c:v>Исполнено</c:v>
                </c:pt>
              </c:strCache>
            </c:strRef>
          </c:cat>
          <c:val>
            <c:numRef>
              <c:f>Лист1!$B$2:$B$3</c:f>
              <c:numCache>
                <c:formatCode>0.0</c:formatCode>
                <c:ptCount val="2"/>
                <c:pt idx="0">
                  <c:v>873</c:v>
                </c:pt>
                <c:pt idx="1">
                  <c:v>872.9</c:v>
                </c:pt>
              </c:numCache>
            </c:numRef>
          </c:val>
        </c:ser>
        <c:dLbls>
          <c:showLegendKey val="0"/>
          <c:showVal val="0"/>
          <c:showCatName val="0"/>
          <c:showSerName val="0"/>
          <c:showPercent val="0"/>
          <c:showBubbleSize val="0"/>
        </c:dLbls>
        <c:gapWidth val="150"/>
        <c:axId val="131458048"/>
        <c:axId val="35039488"/>
      </c:barChart>
      <c:catAx>
        <c:axId val="131458048"/>
        <c:scaling>
          <c:orientation val="minMax"/>
        </c:scaling>
        <c:delete val="0"/>
        <c:axPos val="l"/>
        <c:numFmt formatCode="General" sourceLinked="1"/>
        <c:majorTickMark val="none"/>
        <c:minorTickMark val="none"/>
        <c:tickLblPos val="nextTo"/>
        <c:crossAx val="35039488"/>
        <c:crosses val="autoZero"/>
        <c:auto val="1"/>
        <c:lblAlgn val="ctr"/>
        <c:lblOffset val="100"/>
        <c:noMultiLvlLbl val="0"/>
      </c:catAx>
      <c:valAx>
        <c:axId val="35039488"/>
        <c:scaling>
          <c:orientation val="minMax"/>
        </c:scaling>
        <c:delete val="0"/>
        <c:axPos val="b"/>
        <c:majorGridlines/>
        <c:numFmt formatCode="0.0" sourceLinked="1"/>
        <c:majorTickMark val="none"/>
        <c:minorTickMark val="none"/>
        <c:tickLblPos val="nextTo"/>
        <c:crossAx val="131458048"/>
        <c:crosses val="autoZero"/>
        <c:crossBetween val="between"/>
      </c:valAx>
      <c:dTable>
        <c:showHorzBorder val="1"/>
        <c:showVertBorder val="1"/>
        <c:showOutline val="1"/>
        <c:showKeys val="1"/>
      </c:dTable>
      <c:spPr>
        <a:solidFill>
          <a:schemeClr val="accent1">
            <a:lumMod val="40000"/>
            <a:lumOff val="60000"/>
          </a:schemeClr>
        </a:solidFill>
      </c:spPr>
    </c:plotArea>
    <c:plotVisOnly val="1"/>
    <c:dispBlanksAs val="gap"/>
    <c:showDLblsOverMax val="0"/>
  </c:chart>
  <c:txPr>
    <a:bodyPr/>
    <a:lstStyle/>
    <a:p>
      <a:pPr>
        <a:defRPr sz="1800"/>
      </a:pPr>
      <a:endParaRPr lang="ru-RU"/>
    </a:p>
  </c:txPr>
  <c:externalData r:id="rId1">
    <c:autoUpdate val="0"/>
  </c:externalData>
</c:chartSpace>
</file>

<file path=ppt/diagrams/_rels/data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 Id="rId5" Type="http://schemas.openxmlformats.org/officeDocument/2006/relationships/image" Target="../media/image110.png"/><Relationship Id="rId4" Type="http://schemas.openxmlformats.org/officeDocument/2006/relationships/image" Target="../media/image10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 Id="rId5" Type="http://schemas.openxmlformats.org/officeDocument/2006/relationships/image" Target="../media/image110.png"/><Relationship Id="rId4" Type="http://schemas.openxmlformats.org/officeDocument/2006/relationships/image" Target="../media/image109.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7906F-C978-4CC6-8285-2EFE774C2EF9}" type="doc">
      <dgm:prSet loTypeId="urn:microsoft.com/office/officeart/2008/layout/VerticalCurvedList" loCatId="list" qsTypeId="urn:microsoft.com/office/officeart/2005/8/quickstyle/3d1" qsCatId="3D" csTypeId="urn:microsoft.com/office/officeart/2005/8/colors/accent1_3" csCatId="accent1" phldr="1"/>
      <dgm:spPr/>
      <dgm:t>
        <a:bodyPr/>
        <a:lstStyle/>
        <a:p>
          <a:endParaRPr lang="ru-RU"/>
        </a:p>
      </dgm:t>
    </dgm:pt>
    <dgm:pt modelId="{B3AC4F80-FBC9-4CF3-86F3-0409E99E0B81}">
      <dgm:prSet phldrT="[Текст]"/>
      <dgm:spPr/>
      <dgm:t>
        <a:bodyPr/>
        <a:lstStyle/>
        <a:p>
          <a:r>
            <a:rPr lang="ru-RU" b="1" dirty="0" smtClean="0"/>
            <a:t>ОАО «Концерн ЦНИИ Электроприбор»</a:t>
          </a:r>
          <a:endParaRPr lang="ru-RU" b="1" dirty="0"/>
        </a:p>
      </dgm:t>
    </dgm:pt>
    <dgm:pt modelId="{3D326D66-ABF0-4239-B37A-72001F165D17}" type="parTrans" cxnId="{6BB39CE5-D00D-454E-A317-001680F310DD}">
      <dgm:prSet/>
      <dgm:spPr/>
      <dgm:t>
        <a:bodyPr/>
        <a:lstStyle/>
        <a:p>
          <a:endParaRPr lang="ru-RU"/>
        </a:p>
      </dgm:t>
    </dgm:pt>
    <dgm:pt modelId="{1C03CB08-C91B-4CBC-A45C-B129E05C41AE}" type="sibTrans" cxnId="{6BB39CE5-D00D-454E-A317-001680F310DD}">
      <dgm:prSet/>
      <dgm:spPr/>
      <dgm:t>
        <a:bodyPr/>
        <a:lstStyle/>
        <a:p>
          <a:endParaRPr lang="ru-RU"/>
        </a:p>
      </dgm:t>
    </dgm:pt>
    <dgm:pt modelId="{3C21F343-B583-48B7-BCD7-C48F27595201}">
      <dgm:prSet phldrT="[Текст]"/>
      <dgm:spPr/>
      <dgm:t>
        <a:bodyPr/>
        <a:lstStyle/>
        <a:p>
          <a:r>
            <a:rPr lang="ru-RU" b="1" dirty="0" smtClean="0"/>
            <a:t>МОУ «</a:t>
          </a:r>
          <a:r>
            <a:rPr lang="ru-RU" b="1" dirty="0" err="1" smtClean="0"/>
            <a:t>Лебяженский</a:t>
          </a:r>
          <a:r>
            <a:rPr lang="ru-RU" b="1" dirty="0" smtClean="0"/>
            <a:t> центр общего образования»</a:t>
          </a:r>
          <a:endParaRPr lang="ru-RU" b="1" dirty="0"/>
        </a:p>
      </dgm:t>
    </dgm:pt>
    <dgm:pt modelId="{30FA28E9-D308-486C-9DE9-6BC5DAECB3E9}" type="parTrans" cxnId="{F97D0FE0-9820-41D1-BBFB-F84B20C40058}">
      <dgm:prSet/>
      <dgm:spPr/>
      <dgm:t>
        <a:bodyPr/>
        <a:lstStyle/>
        <a:p>
          <a:endParaRPr lang="ru-RU"/>
        </a:p>
      </dgm:t>
    </dgm:pt>
    <dgm:pt modelId="{6108007A-009A-4141-9FF3-6642A915A8FE}" type="sibTrans" cxnId="{F97D0FE0-9820-41D1-BBFB-F84B20C40058}">
      <dgm:prSet/>
      <dgm:spPr/>
      <dgm:t>
        <a:bodyPr/>
        <a:lstStyle/>
        <a:p>
          <a:endParaRPr lang="ru-RU"/>
        </a:p>
      </dgm:t>
    </dgm:pt>
    <dgm:pt modelId="{2F425D9A-2B78-47DC-BFD8-98532CD815B5}">
      <dgm:prSet phldrT="[Текст]"/>
      <dgm:spPr/>
      <dgm:t>
        <a:bodyPr/>
        <a:lstStyle/>
        <a:p>
          <a:r>
            <a:rPr lang="ru-RU" b="1" dirty="0" smtClean="0"/>
            <a:t>Войсковая часть №3526</a:t>
          </a:r>
          <a:endParaRPr lang="ru-RU" b="1" dirty="0"/>
        </a:p>
      </dgm:t>
    </dgm:pt>
    <dgm:pt modelId="{D8446BA0-43C2-4F32-825B-430CF2242FF0}" type="parTrans" cxnId="{5FFF4267-244A-4F99-8B82-A4E47B13680C}">
      <dgm:prSet/>
      <dgm:spPr/>
      <dgm:t>
        <a:bodyPr/>
        <a:lstStyle/>
        <a:p>
          <a:endParaRPr lang="ru-RU"/>
        </a:p>
      </dgm:t>
    </dgm:pt>
    <dgm:pt modelId="{869E1650-EBBE-49F2-B0BA-41655E45857F}" type="sibTrans" cxnId="{5FFF4267-244A-4F99-8B82-A4E47B13680C}">
      <dgm:prSet/>
      <dgm:spPr/>
      <dgm:t>
        <a:bodyPr/>
        <a:lstStyle/>
        <a:p>
          <a:endParaRPr lang="ru-RU"/>
        </a:p>
      </dgm:t>
    </dgm:pt>
    <dgm:pt modelId="{AB8BE6DB-46FB-4E2F-A7F4-B08537CE16B9}" type="pres">
      <dgm:prSet presAssocID="{ECD7906F-C978-4CC6-8285-2EFE774C2EF9}" presName="Name0" presStyleCnt="0">
        <dgm:presLayoutVars>
          <dgm:chMax val="7"/>
          <dgm:chPref val="7"/>
          <dgm:dir/>
        </dgm:presLayoutVars>
      </dgm:prSet>
      <dgm:spPr/>
      <dgm:t>
        <a:bodyPr/>
        <a:lstStyle/>
        <a:p>
          <a:endParaRPr lang="ru-RU"/>
        </a:p>
      </dgm:t>
    </dgm:pt>
    <dgm:pt modelId="{8927A9C0-D6BE-46DE-BE9E-7F9B49D6DCAF}" type="pres">
      <dgm:prSet presAssocID="{ECD7906F-C978-4CC6-8285-2EFE774C2EF9}" presName="Name1" presStyleCnt="0"/>
      <dgm:spPr/>
    </dgm:pt>
    <dgm:pt modelId="{6EB57174-17E7-4524-B471-22CF77148527}" type="pres">
      <dgm:prSet presAssocID="{ECD7906F-C978-4CC6-8285-2EFE774C2EF9}" presName="cycle" presStyleCnt="0"/>
      <dgm:spPr/>
    </dgm:pt>
    <dgm:pt modelId="{F5D0E638-D010-469D-BB74-8BA30040F39E}" type="pres">
      <dgm:prSet presAssocID="{ECD7906F-C978-4CC6-8285-2EFE774C2EF9}" presName="srcNode" presStyleLbl="node1" presStyleIdx="0" presStyleCnt="3"/>
      <dgm:spPr/>
    </dgm:pt>
    <dgm:pt modelId="{EC6E0687-1880-4CA6-B5C6-038CBA5B5120}" type="pres">
      <dgm:prSet presAssocID="{ECD7906F-C978-4CC6-8285-2EFE774C2EF9}" presName="conn" presStyleLbl="parChTrans1D2" presStyleIdx="0" presStyleCnt="1"/>
      <dgm:spPr/>
      <dgm:t>
        <a:bodyPr/>
        <a:lstStyle/>
        <a:p>
          <a:endParaRPr lang="ru-RU"/>
        </a:p>
      </dgm:t>
    </dgm:pt>
    <dgm:pt modelId="{748159EF-6EE4-405E-B264-CFA9A7B316E3}" type="pres">
      <dgm:prSet presAssocID="{ECD7906F-C978-4CC6-8285-2EFE774C2EF9}" presName="extraNode" presStyleLbl="node1" presStyleIdx="0" presStyleCnt="3"/>
      <dgm:spPr/>
    </dgm:pt>
    <dgm:pt modelId="{18CBAC72-6563-4B49-8F4D-425499C248E8}" type="pres">
      <dgm:prSet presAssocID="{ECD7906F-C978-4CC6-8285-2EFE774C2EF9}" presName="dstNode" presStyleLbl="node1" presStyleIdx="0" presStyleCnt="3"/>
      <dgm:spPr/>
    </dgm:pt>
    <dgm:pt modelId="{70CEBC46-6F44-4BC9-AF9B-A0CBD3B19808}" type="pres">
      <dgm:prSet presAssocID="{B3AC4F80-FBC9-4CF3-86F3-0409E99E0B81}" presName="text_1" presStyleLbl="node1" presStyleIdx="0" presStyleCnt="3">
        <dgm:presLayoutVars>
          <dgm:bulletEnabled val="1"/>
        </dgm:presLayoutVars>
      </dgm:prSet>
      <dgm:spPr/>
      <dgm:t>
        <a:bodyPr/>
        <a:lstStyle/>
        <a:p>
          <a:endParaRPr lang="ru-RU"/>
        </a:p>
      </dgm:t>
    </dgm:pt>
    <dgm:pt modelId="{E6249A3C-A766-4D2E-90CC-06CACE40BE2A}" type="pres">
      <dgm:prSet presAssocID="{B3AC4F80-FBC9-4CF3-86F3-0409E99E0B81}" presName="accent_1" presStyleCnt="0"/>
      <dgm:spPr/>
    </dgm:pt>
    <dgm:pt modelId="{9332D3C9-D4B7-4E67-A62F-AB98110D20F9}" type="pres">
      <dgm:prSet presAssocID="{B3AC4F80-FBC9-4CF3-86F3-0409E99E0B81}" presName="accentRepeatNode" presStyleLbl="solidFgAcc1" presStyleIdx="0" presStyleCnt="3"/>
      <dgm:spPr/>
    </dgm:pt>
    <dgm:pt modelId="{DB41BC78-107D-4301-B4B2-55BD35FE7CCC}" type="pres">
      <dgm:prSet presAssocID="{3C21F343-B583-48B7-BCD7-C48F27595201}" presName="text_2" presStyleLbl="node1" presStyleIdx="1" presStyleCnt="3">
        <dgm:presLayoutVars>
          <dgm:bulletEnabled val="1"/>
        </dgm:presLayoutVars>
      </dgm:prSet>
      <dgm:spPr/>
      <dgm:t>
        <a:bodyPr/>
        <a:lstStyle/>
        <a:p>
          <a:endParaRPr lang="ru-RU"/>
        </a:p>
      </dgm:t>
    </dgm:pt>
    <dgm:pt modelId="{F4431D25-E0A5-4499-B3D2-15A7AB9450CA}" type="pres">
      <dgm:prSet presAssocID="{3C21F343-B583-48B7-BCD7-C48F27595201}" presName="accent_2" presStyleCnt="0"/>
      <dgm:spPr/>
    </dgm:pt>
    <dgm:pt modelId="{FFEDBCD4-5D16-4DD0-BD5A-C3430DBF56D6}" type="pres">
      <dgm:prSet presAssocID="{3C21F343-B583-48B7-BCD7-C48F27595201}" presName="accentRepeatNode" presStyleLbl="solidFgAcc1" presStyleIdx="1" presStyleCnt="3"/>
      <dgm:spPr/>
    </dgm:pt>
    <dgm:pt modelId="{57F6B48E-306C-4378-858E-963B330A1397}" type="pres">
      <dgm:prSet presAssocID="{2F425D9A-2B78-47DC-BFD8-98532CD815B5}" presName="text_3" presStyleLbl="node1" presStyleIdx="2" presStyleCnt="3">
        <dgm:presLayoutVars>
          <dgm:bulletEnabled val="1"/>
        </dgm:presLayoutVars>
      </dgm:prSet>
      <dgm:spPr/>
      <dgm:t>
        <a:bodyPr/>
        <a:lstStyle/>
        <a:p>
          <a:endParaRPr lang="ru-RU"/>
        </a:p>
      </dgm:t>
    </dgm:pt>
    <dgm:pt modelId="{5A92BADE-4687-4C82-B79B-78644DF27A6D}" type="pres">
      <dgm:prSet presAssocID="{2F425D9A-2B78-47DC-BFD8-98532CD815B5}" presName="accent_3" presStyleCnt="0"/>
      <dgm:spPr/>
    </dgm:pt>
    <dgm:pt modelId="{EE1D0EEA-DE75-4AC1-82CC-0180171D1A6C}" type="pres">
      <dgm:prSet presAssocID="{2F425D9A-2B78-47DC-BFD8-98532CD815B5}" presName="accentRepeatNode" presStyleLbl="solidFgAcc1" presStyleIdx="2" presStyleCnt="3"/>
      <dgm:spPr/>
    </dgm:pt>
  </dgm:ptLst>
  <dgm:cxnLst>
    <dgm:cxn modelId="{F930293A-E2A1-4CBF-AC3A-B6F80522AD44}" type="presOf" srcId="{B3AC4F80-FBC9-4CF3-86F3-0409E99E0B81}" destId="{70CEBC46-6F44-4BC9-AF9B-A0CBD3B19808}" srcOrd="0" destOrd="0" presId="urn:microsoft.com/office/officeart/2008/layout/VerticalCurvedList"/>
    <dgm:cxn modelId="{6BB39CE5-D00D-454E-A317-001680F310DD}" srcId="{ECD7906F-C978-4CC6-8285-2EFE774C2EF9}" destId="{B3AC4F80-FBC9-4CF3-86F3-0409E99E0B81}" srcOrd="0" destOrd="0" parTransId="{3D326D66-ABF0-4239-B37A-72001F165D17}" sibTransId="{1C03CB08-C91B-4CBC-A45C-B129E05C41AE}"/>
    <dgm:cxn modelId="{E069E4D7-F447-40A3-8434-40460D774500}" type="presOf" srcId="{1C03CB08-C91B-4CBC-A45C-B129E05C41AE}" destId="{EC6E0687-1880-4CA6-B5C6-038CBA5B5120}" srcOrd="0" destOrd="0" presId="urn:microsoft.com/office/officeart/2008/layout/VerticalCurvedList"/>
    <dgm:cxn modelId="{4F897207-93DB-46B1-A363-5455BD2DFDF7}" type="presOf" srcId="{3C21F343-B583-48B7-BCD7-C48F27595201}" destId="{DB41BC78-107D-4301-B4B2-55BD35FE7CCC}" srcOrd="0" destOrd="0" presId="urn:microsoft.com/office/officeart/2008/layout/VerticalCurvedList"/>
    <dgm:cxn modelId="{D1D9575E-5D87-4E59-94E4-533C9E9FBC13}" type="presOf" srcId="{ECD7906F-C978-4CC6-8285-2EFE774C2EF9}" destId="{AB8BE6DB-46FB-4E2F-A7F4-B08537CE16B9}" srcOrd="0" destOrd="0" presId="urn:microsoft.com/office/officeart/2008/layout/VerticalCurvedList"/>
    <dgm:cxn modelId="{5FFF4267-244A-4F99-8B82-A4E47B13680C}" srcId="{ECD7906F-C978-4CC6-8285-2EFE774C2EF9}" destId="{2F425D9A-2B78-47DC-BFD8-98532CD815B5}" srcOrd="2" destOrd="0" parTransId="{D8446BA0-43C2-4F32-825B-430CF2242FF0}" sibTransId="{869E1650-EBBE-49F2-B0BA-41655E45857F}"/>
    <dgm:cxn modelId="{0F7D1CEF-9479-405D-AAF7-28C80BC76AD9}" type="presOf" srcId="{2F425D9A-2B78-47DC-BFD8-98532CD815B5}" destId="{57F6B48E-306C-4378-858E-963B330A1397}" srcOrd="0" destOrd="0" presId="urn:microsoft.com/office/officeart/2008/layout/VerticalCurvedList"/>
    <dgm:cxn modelId="{F97D0FE0-9820-41D1-BBFB-F84B20C40058}" srcId="{ECD7906F-C978-4CC6-8285-2EFE774C2EF9}" destId="{3C21F343-B583-48B7-BCD7-C48F27595201}" srcOrd="1" destOrd="0" parTransId="{30FA28E9-D308-486C-9DE9-6BC5DAECB3E9}" sibTransId="{6108007A-009A-4141-9FF3-6642A915A8FE}"/>
    <dgm:cxn modelId="{1FCA25BD-1DB0-4514-B9D1-03255789C662}" type="presParOf" srcId="{AB8BE6DB-46FB-4E2F-A7F4-B08537CE16B9}" destId="{8927A9C0-D6BE-46DE-BE9E-7F9B49D6DCAF}" srcOrd="0" destOrd="0" presId="urn:microsoft.com/office/officeart/2008/layout/VerticalCurvedList"/>
    <dgm:cxn modelId="{B89A2A71-61A4-4E45-9493-8A756149865F}" type="presParOf" srcId="{8927A9C0-D6BE-46DE-BE9E-7F9B49D6DCAF}" destId="{6EB57174-17E7-4524-B471-22CF77148527}" srcOrd="0" destOrd="0" presId="urn:microsoft.com/office/officeart/2008/layout/VerticalCurvedList"/>
    <dgm:cxn modelId="{31387128-9D0A-42BA-B61D-417844F0DB57}" type="presParOf" srcId="{6EB57174-17E7-4524-B471-22CF77148527}" destId="{F5D0E638-D010-469D-BB74-8BA30040F39E}" srcOrd="0" destOrd="0" presId="urn:microsoft.com/office/officeart/2008/layout/VerticalCurvedList"/>
    <dgm:cxn modelId="{99BE0D2B-08AC-44D8-89F8-A2893AD35B27}" type="presParOf" srcId="{6EB57174-17E7-4524-B471-22CF77148527}" destId="{EC6E0687-1880-4CA6-B5C6-038CBA5B5120}" srcOrd="1" destOrd="0" presId="urn:microsoft.com/office/officeart/2008/layout/VerticalCurvedList"/>
    <dgm:cxn modelId="{98806D2B-9F98-4BA5-BF85-C8B9571C08C5}" type="presParOf" srcId="{6EB57174-17E7-4524-B471-22CF77148527}" destId="{748159EF-6EE4-405E-B264-CFA9A7B316E3}" srcOrd="2" destOrd="0" presId="urn:microsoft.com/office/officeart/2008/layout/VerticalCurvedList"/>
    <dgm:cxn modelId="{38BFD00E-FC51-42C5-9204-9F2CD91D49F7}" type="presParOf" srcId="{6EB57174-17E7-4524-B471-22CF77148527}" destId="{18CBAC72-6563-4B49-8F4D-425499C248E8}" srcOrd="3" destOrd="0" presId="urn:microsoft.com/office/officeart/2008/layout/VerticalCurvedList"/>
    <dgm:cxn modelId="{C5FE04A3-A084-4693-B0DB-3F93EBE19960}" type="presParOf" srcId="{8927A9C0-D6BE-46DE-BE9E-7F9B49D6DCAF}" destId="{70CEBC46-6F44-4BC9-AF9B-A0CBD3B19808}" srcOrd="1" destOrd="0" presId="urn:microsoft.com/office/officeart/2008/layout/VerticalCurvedList"/>
    <dgm:cxn modelId="{488BB605-FACE-42CA-B569-54D935D04DD1}" type="presParOf" srcId="{8927A9C0-D6BE-46DE-BE9E-7F9B49D6DCAF}" destId="{E6249A3C-A766-4D2E-90CC-06CACE40BE2A}" srcOrd="2" destOrd="0" presId="urn:microsoft.com/office/officeart/2008/layout/VerticalCurvedList"/>
    <dgm:cxn modelId="{54E50215-8E2C-4799-A274-3AB16CC69B8B}" type="presParOf" srcId="{E6249A3C-A766-4D2E-90CC-06CACE40BE2A}" destId="{9332D3C9-D4B7-4E67-A62F-AB98110D20F9}" srcOrd="0" destOrd="0" presId="urn:microsoft.com/office/officeart/2008/layout/VerticalCurvedList"/>
    <dgm:cxn modelId="{E7EABDB0-F7F4-40F3-90B9-1A4979BAC24D}" type="presParOf" srcId="{8927A9C0-D6BE-46DE-BE9E-7F9B49D6DCAF}" destId="{DB41BC78-107D-4301-B4B2-55BD35FE7CCC}" srcOrd="3" destOrd="0" presId="urn:microsoft.com/office/officeart/2008/layout/VerticalCurvedList"/>
    <dgm:cxn modelId="{E7B9C45E-E9B1-451D-B215-6A999682B313}" type="presParOf" srcId="{8927A9C0-D6BE-46DE-BE9E-7F9B49D6DCAF}" destId="{F4431D25-E0A5-4499-B3D2-15A7AB9450CA}" srcOrd="4" destOrd="0" presId="urn:microsoft.com/office/officeart/2008/layout/VerticalCurvedList"/>
    <dgm:cxn modelId="{D41767E3-CD86-4B88-9DC7-1972A3F5048F}" type="presParOf" srcId="{F4431D25-E0A5-4499-B3D2-15A7AB9450CA}" destId="{FFEDBCD4-5D16-4DD0-BD5A-C3430DBF56D6}" srcOrd="0" destOrd="0" presId="urn:microsoft.com/office/officeart/2008/layout/VerticalCurvedList"/>
    <dgm:cxn modelId="{0682660C-7399-45D1-8EF1-E91AC9BEE91E}" type="presParOf" srcId="{8927A9C0-D6BE-46DE-BE9E-7F9B49D6DCAF}" destId="{57F6B48E-306C-4378-858E-963B330A1397}" srcOrd="5" destOrd="0" presId="urn:microsoft.com/office/officeart/2008/layout/VerticalCurvedList"/>
    <dgm:cxn modelId="{32DC4229-4273-4951-A2E6-E900B277FA6E}" type="presParOf" srcId="{8927A9C0-D6BE-46DE-BE9E-7F9B49D6DCAF}" destId="{5A92BADE-4687-4C82-B79B-78644DF27A6D}" srcOrd="6" destOrd="0" presId="urn:microsoft.com/office/officeart/2008/layout/VerticalCurvedList"/>
    <dgm:cxn modelId="{0704A31E-ABFF-463A-8229-9DD948971317}" type="presParOf" srcId="{5A92BADE-4687-4C82-B79B-78644DF27A6D}" destId="{EE1D0EEA-DE75-4AC1-82CC-0180171D1A6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D7906F-C978-4CC6-8285-2EFE774C2EF9}" type="doc">
      <dgm:prSet loTypeId="urn:microsoft.com/office/officeart/2005/8/layout/pyramid2" loCatId="list" qsTypeId="urn:microsoft.com/office/officeart/2005/8/quickstyle/3d1" qsCatId="3D" csTypeId="urn:microsoft.com/office/officeart/2005/8/colors/accent1_3" csCatId="accent1" phldr="1"/>
      <dgm:spPr/>
      <dgm:t>
        <a:bodyPr/>
        <a:lstStyle/>
        <a:p>
          <a:endParaRPr lang="ru-RU"/>
        </a:p>
      </dgm:t>
    </dgm:pt>
    <dgm:pt modelId="{B3AC4F80-FBC9-4CF3-86F3-0409E99E0B81}">
      <dgm:prSet phldrT="[Текст]"/>
      <dgm:spPr/>
      <dgm:t>
        <a:bodyPr/>
        <a:lstStyle/>
        <a:p>
          <a:r>
            <a:rPr lang="ru-RU" b="1" dirty="0" smtClean="0"/>
            <a:t>Решение вопросов местного значения</a:t>
          </a:r>
          <a:endParaRPr lang="ru-RU" b="1" dirty="0"/>
        </a:p>
      </dgm:t>
    </dgm:pt>
    <dgm:pt modelId="{3D326D66-ABF0-4239-B37A-72001F165D17}" type="parTrans" cxnId="{6BB39CE5-D00D-454E-A317-001680F310DD}">
      <dgm:prSet/>
      <dgm:spPr/>
      <dgm:t>
        <a:bodyPr/>
        <a:lstStyle/>
        <a:p>
          <a:endParaRPr lang="ru-RU"/>
        </a:p>
      </dgm:t>
    </dgm:pt>
    <dgm:pt modelId="{1C03CB08-C91B-4CBC-A45C-B129E05C41AE}" type="sibTrans" cxnId="{6BB39CE5-D00D-454E-A317-001680F310DD}">
      <dgm:prSet/>
      <dgm:spPr/>
      <dgm:t>
        <a:bodyPr/>
        <a:lstStyle/>
        <a:p>
          <a:endParaRPr lang="ru-RU"/>
        </a:p>
      </dgm:t>
    </dgm:pt>
    <dgm:pt modelId="{3C21F343-B583-48B7-BCD7-C48F27595201}">
      <dgm:prSet phldrT="[Текст]"/>
      <dgm:spPr/>
      <dgm:t>
        <a:bodyPr/>
        <a:lstStyle/>
        <a:p>
          <a:r>
            <a:rPr lang="ru-RU" b="1" dirty="0" smtClean="0"/>
            <a:t>Социальная и молодежная политика</a:t>
          </a:r>
          <a:endParaRPr lang="ru-RU" b="1" dirty="0"/>
        </a:p>
      </dgm:t>
    </dgm:pt>
    <dgm:pt modelId="{30FA28E9-D308-486C-9DE9-6BC5DAECB3E9}" type="parTrans" cxnId="{F97D0FE0-9820-41D1-BBFB-F84B20C40058}">
      <dgm:prSet/>
      <dgm:spPr/>
      <dgm:t>
        <a:bodyPr/>
        <a:lstStyle/>
        <a:p>
          <a:endParaRPr lang="ru-RU"/>
        </a:p>
      </dgm:t>
    </dgm:pt>
    <dgm:pt modelId="{6108007A-009A-4141-9FF3-6642A915A8FE}" type="sibTrans" cxnId="{F97D0FE0-9820-41D1-BBFB-F84B20C40058}">
      <dgm:prSet/>
      <dgm:spPr/>
      <dgm:t>
        <a:bodyPr/>
        <a:lstStyle/>
        <a:p>
          <a:endParaRPr lang="ru-RU"/>
        </a:p>
      </dgm:t>
    </dgm:pt>
    <dgm:pt modelId="{2F425D9A-2B78-47DC-BFD8-98532CD815B5}">
      <dgm:prSet phldrT="[Текст]"/>
      <dgm:spPr/>
      <dgm:t>
        <a:bodyPr/>
        <a:lstStyle/>
        <a:p>
          <a:r>
            <a:rPr lang="ru-RU" b="1" dirty="0" smtClean="0"/>
            <a:t>ЖКХ</a:t>
          </a:r>
          <a:endParaRPr lang="ru-RU" b="1" dirty="0"/>
        </a:p>
      </dgm:t>
    </dgm:pt>
    <dgm:pt modelId="{D8446BA0-43C2-4F32-825B-430CF2242FF0}" type="parTrans" cxnId="{5FFF4267-244A-4F99-8B82-A4E47B13680C}">
      <dgm:prSet/>
      <dgm:spPr/>
      <dgm:t>
        <a:bodyPr/>
        <a:lstStyle/>
        <a:p>
          <a:endParaRPr lang="ru-RU"/>
        </a:p>
      </dgm:t>
    </dgm:pt>
    <dgm:pt modelId="{869E1650-EBBE-49F2-B0BA-41655E45857F}" type="sibTrans" cxnId="{5FFF4267-244A-4F99-8B82-A4E47B13680C}">
      <dgm:prSet/>
      <dgm:spPr/>
      <dgm:t>
        <a:bodyPr/>
        <a:lstStyle/>
        <a:p>
          <a:endParaRPr lang="ru-RU"/>
        </a:p>
      </dgm:t>
    </dgm:pt>
    <dgm:pt modelId="{50FE80A0-2B47-4BA6-82FB-B94695880546}" type="pres">
      <dgm:prSet presAssocID="{ECD7906F-C978-4CC6-8285-2EFE774C2EF9}" presName="compositeShape" presStyleCnt="0">
        <dgm:presLayoutVars>
          <dgm:dir/>
          <dgm:resizeHandles/>
        </dgm:presLayoutVars>
      </dgm:prSet>
      <dgm:spPr/>
      <dgm:t>
        <a:bodyPr/>
        <a:lstStyle/>
        <a:p>
          <a:endParaRPr lang="ru-RU"/>
        </a:p>
      </dgm:t>
    </dgm:pt>
    <dgm:pt modelId="{5F57A973-03D1-4851-9DB5-5B84ACE3BD6E}" type="pres">
      <dgm:prSet presAssocID="{ECD7906F-C978-4CC6-8285-2EFE774C2EF9}" presName="pyramid" presStyleLbl="node1" presStyleIdx="0" presStyleCnt="1"/>
      <dgm:spPr>
        <a:solidFill>
          <a:schemeClr val="accent1">
            <a:lumMod val="75000"/>
          </a:schemeClr>
        </a:solidFill>
      </dgm:spPr>
      <dgm:t>
        <a:bodyPr/>
        <a:lstStyle/>
        <a:p>
          <a:endParaRPr lang="ru-RU"/>
        </a:p>
      </dgm:t>
    </dgm:pt>
    <dgm:pt modelId="{80955036-F6FB-4891-9C6D-0CB2BF0D7D3C}" type="pres">
      <dgm:prSet presAssocID="{ECD7906F-C978-4CC6-8285-2EFE774C2EF9}" presName="theList" presStyleCnt="0"/>
      <dgm:spPr/>
    </dgm:pt>
    <dgm:pt modelId="{17B18F13-8DE4-4DC3-8D9E-ED09829DA154}" type="pres">
      <dgm:prSet presAssocID="{B3AC4F80-FBC9-4CF3-86F3-0409E99E0B81}" presName="aNode" presStyleLbl="fgAcc1" presStyleIdx="0" presStyleCnt="3">
        <dgm:presLayoutVars>
          <dgm:bulletEnabled val="1"/>
        </dgm:presLayoutVars>
      </dgm:prSet>
      <dgm:spPr/>
      <dgm:t>
        <a:bodyPr/>
        <a:lstStyle/>
        <a:p>
          <a:endParaRPr lang="ru-RU"/>
        </a:p>
      </dgm:t>
    </dgm:pt>
    <dgm:pt modelId="{0D592990-3924-4866-B1FE-B01D7CC0BE2F}" type="pres">
      <dgm:prSet presAssocID="{B3AC4F80-FBC9-4CF3-86F3-0409E99E0B81}" presName="aSpace" presStyleCnt="0"/>
      <dgm:spPr/>
    </dgm:pt>
    <dgm:pt modelId="{BF25E764-D201-4EC4-9811-D99A48952B9C}" type="pres">
      <dgm:prSet presAssocID="{3C21F343-B583-48B7-BCD7-C48F27595201}" presName="aNode" presStyleLbl="fgAcc1" presStyleIdx="1" presStyleCnt="3">
        <dgm:presLayoutVars>
          <dgm:bulletEnabled val="1"/>
        </dgm:presLayoutVars>
      </dgm:prSet>
      <dgm:spPr/>
      <dgm:t>
        <a:bodyPr/>
        <a:lstStyle/>
        <a:p>
          <a:endParaRPr lang="ru-RU"/>
        </a:p>
      </dgm:t>
    </dgm:pt>
    <dgm:pt modelId="{B2695050-A848-4DFC-A14D-AF809CB1FC6B}" type="pres">
      <dgm:prSet presAssocID="{3C21F343-B583-48B7-BCD7-C48F27595201}" presName="aSpace" presStyleCnt="0"/>
      <dgm:spPr/>
    </dgm:pt>
    <dgm:pt modelId="{4C5A6C66-CB7B-451A-8121-FCC5125F581F}" type="pres">
      <dgm:prSet presAssocID="{2F425D9A-2B78-47DC-BFD8-98532CD815B5}" presName="aNode" presStyleLbl="fgAcc1" presStyleIdx="2" presStyleCnt="3">
        <dgm:presLayoutVars>
          <dgm:bulletEnabled val="1"/>
        </dgm:presLayoutVars>
      </dgm:prSet>
      <dgm:spPr/>
      <dgm:t>
        <a:bodyPr/>
        <a:lstStyle/>
        <a:p>
          <a:endParaRPr lang="ru-RU"/>
        </a:p>
      </dgm:t>
    </dgm:pt>
    <dgm:pt modelId="{CE09E054-9001-42FF-B598-267623B6B649}" type="pres">
      <dgm:prSet presAssocID="{2F425D9A-2B78-47DC-BFD8-98532CD815B5}" presName="aSpace" presStyleCnt="0"/>
      <dgm:spPr/>
    </dgm:pt>
  </dgm:ptLst>
  <dgm:cxnLst>
    <dgm:cxn modelId="{F97D0FE0-9820-41D1-BBFB-F84B20C40058}" srcId="{ECD7906F-C978-4CC6-8285-2EFE774C2EF9}" destId="{3C21F343-B583-48B7-BCD7-C48F27595201}" srcOrd="1" destOrd="0" parTransId="{30FA28E9-D308-486C-9DE9-6BC5DAECB3E9}" sibTransId="{6108007A-009A-4141-9FF3-6642A915A8FE}"/>
    <dgm:cxn modelId="{899035A0-6DAE-4EC0-8C0A-C039D7B8AFFC}" type="presOf" srcId="{2F425D9A-2B78-47DC-BFD8-98532CD815B5}" destId="{4C5A6C66-CB7B-451A-8121-FCC5125F581F}" srcOrd="0" destOrd="0" presId="urn:microsoft.com/office/officeart/2005/8/layout/pyramid2"/>
    <dgm:cxn modelId="{6BB39CE5-D00D-454E-A317-001680F310DD}" srcId="{ECD7906F-C978-4CC6-8285-2EFE774C2EF9}" destId="{B3AC4F80-FBC9-4CF3-86F3-0409E99E0B81}" srcOrd="0" destOrd="0" parTransId="{3D326D66-ABF0-4239-B37A-72001F165D17}" sibTransId="{1C03CB08-C91B-4CBC-A45C-B129E05C41AE}"/>
    <dgm:cxn modelId="{5FFF4267-244A-4F99-8B82-A4E47B13680C}" srcId="{ECD7906F-C978-4CC6-8285-2EFE774C2EF9}" destId="{2F425D9A-2B78-47DC-BFD8-98532CD815B5}" srcOrd="2" destOrd="0" parTransId="{D8446BA0-43C2-4F32-825B-430CF2242FF0}" sibTransId="{869E1650-EBBE-49F2-B0BA-41655E45857F}"/>
    <dgm:cxn modelId="{C40A3A22-7FA8-4002-B42C-F29F402D1316}" type="presOf" srcId="{B3AC4F80-FBC9-4CF3-86F3-0409E99E0B81}" destId="{17B18F13-8DE4-4DC3-8D9E-ED09829DA154}" srcOrd="0" destOrd="0" presId="urn:microsoft.com/office/officeart/2005/8/layout/pyramid2"/>
    <dgm:cxn modelId="{F7313CA4-AD37-4938-A516-9C26C765FF34}" type="presOf" srcId="{3C21F343-B583-48B7-BCD7-C48F27595201}" destId="{BF25E764-D201-4EC4-9811-D99A48952B9C}" srcOrd="0" destOrd="0" presId="urn:microsoft.com/office/officeart/2005/8/layout/pyramid2"/>
    <dgm:cxn modelId="{937765AF-76C6-4223-848C-103E1CF18863}" type="presOf" srcId="{ECD7906F-C978-4CC6-8285-2EFE774C2EF9}" destId="{50FE80A0-2B47-4BA6-82FB-B94695880546}" srcOrd="0" destOrd="0" presId="urn:microsoft.com/office/officeart/2005/8/layout/pyramid2"/>
    <dgm:cxn modelId="{27AD52D0-26B7-431F-A75A-29345D86DEEF}" type="presParOf" srcId="{50FE80A0-2B47-4BA6-82FB-B94695880546}" destId="{5F57A973-03D1-4851-9DB5-5B84ACE3BD6E}" srcOrd="0" destOrd="0" presId="urn:microsoft.com/office/officeart/2005/8/layout/pyramid2"/>
    <dgm:cxn modelId="{150DF009-E876-4878-8349-45418C888E71}" type="presParOf" srcId="{50FE80A0-2B47-4BA6-82FB-B94695880546}" destId="{80955036-F6FB-4891-9C6D-0CB2BF0D7D3C}" srcOrd="1" destOrd="0" presId="urn:microsoft.com/office/officeart/2005/8/layout/pyramid2"/>
    <dgm:cxn modelId="{7B74A3F3-0A9B-49A6-90CC-71AB342DFC8E}" type="presParOf" srcId="{80955036-F6FB-4891-9C6D-0CB2BF0D7D3C}" destId="{17B18F13-8DE4-4DC3-8D9E-ED09829DA154}" srcOrd="0" destOrd="0" presId="urn:microsoft.com/office/officeart/2005/8/layout/pyramid2"/>
    <dgm:cxn modelId="{2756C5E6-CC6F-4F19-ADF6-7C72BBA0E653}" type="presParOf" srcId="{80955036-F6FB-4891-9C6D-0CB2BF0D7D3C}" destId="{0D592990-3924-4866-B1FE-B01D7CC0BE2F}" srcOrd="1" destOrd="0" presId="urn:microsoft.com/office/officeart/2005/8/layout/pyramid2"/>
    <dgm:cxn modelId="{96C80DA2-3ECA-4A65-A9F6-55635B0CF483}" type="presParOf" srcId="{80955036-F6FB-4891-9C6D-0CB2BF0D7D3C}" destId="{BF25E764-D201-4EC4-9811-D99A48952B9C}" srcOrd="2" destOrd="0" presId="urn:microsoft.com/office/officeart/2005/8/layout/pyramid2"/>
    <dgm:cxn modelId="{7AFF71AE-7EB2-4B41-A82C-4D9DC983C5B5}" type="presParOf" srcId="{80955036-F6FB-4891-9C6D-0CB2BF0D7D3C}" destId="{B2695050-A848-4DFC-A14D-AF809CB1FC6B}" srcOrd="3" destOrd="0" presId="urn:microsoft.com/office/officeart/2005/8/layout/pyramid2"/>
    <dgm:cxn modelId="{FF18E486-A204-40FA-ACF0-EC9C1C67EA8D}" type="presParOf" srcId="{80955036-F6FB-4891-9C6D-0CB2BF0D7D3C}" destId="{4C5A6C66-CB7B-451A-8121-FCC5125F581F}" srcOrd="4" destOrd="0" presId="urn:microsoft.com/office/officeart/2005/8/layout/pyramid2"/>
    <dgm:cxn modelId="{CF68668A-A985-442B-BFBB-BEAE393101D9}" type="presParOf" srcId="{80955036-F6FB-4891-9C6D-0CB2BF0D7D3C}" destId="{CE09E054-9001-42FF-B598-267623B6B649}"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052902-6212-481A-9185-6C8747887569}" type="doc">
      <dgm:prSet loTypeId="urn:microsoft.com/office/officeart/2005/8/layout/default#7" loCatId="list" qsTypeId="urn:microsoft.com/office/officeart/2005/8/quickstyle/3d3" qsCatId="3D" csTypeId="urn:microsoft.com/office/officeart/2005/8/colors/accent1_2" csCatId="accent1" phldr="1"/>
      <dgm:spPr/>
      <dgm:t>
        <a:bodyPr/>
        <a:lstStyle/>
        <a:p>
          <a:endParaRPr lang="ru-RU"/>
        </a:p>
      </dgm:t>
    </dgm:pt>
    <dgm:pt modelId="{D14D995C-D6D7-44F0-B1E8-C4F3499113C3}">
      <dgm:prSet/>
      <dgm:spPr/>
      <dgm:t>
        <a:bodyPr/>
        <a:lstStyle/>
        <a:p>
          <a:pPr rtl="0"/>
          <a:r>
            <a:rPr lang="ru-RU" dirty="0" smtClean="0"/>
            <a:t>Мероприятия для</a:t>
          </a:r>
          <a:r>
            <a:rPr lang="ru-RU" b="1" dirty="0" smtClean="0"/>
            <a:t> детей до 14 лет </a:t>
          </a:r>
        </a:p>
        <a:p>
          <a:pPr rtl="0"/>
          <a:r>
            <a:rPr lang="ru-RU" b="1" dirty="0" smtClean="0"/>
            <a:t> </a:t>
          </a:r>
          <a:r>
            <a:rPr lang="ru-RU" b="1" dirty="0" smtClean="0"/>
            <a:t>14 (1075 </a:t>
          </a:r>
          <a:r>
            <a:rPr lang="ru-RU" b="1" dirty="0" smtClean="0"/>
            <a:t>чел.)</a:t>
          </a:r>
          <a:endParaRPr lang="ru-RU" dirty="0"/>
        </a:p>
      </dgm:t>
    </dgm:pt>
    <dgm:pt modelId="{459BE856-E126-484E-BB20-F56F0D6F6E5B}" type="parTrans" cxnId="{4535FB6C-842C-4553-912D-D235E7ACE4E7}">
      <dgm:prSet/>
      <dgm:spPr/>
      <dgm:t>
        <a:bodyPr/>
        <a:lstStyle/>
        <a:p>
          <a:endParaRPr lang="ru-RU"/>
        </a:p>
      </dgm:t>
    </dgm:pt>
    <dgm:pt modelId="{9201BC92-B704-42B7-A068-ED5C4D5D3B29}" type="sibTrans" cxnId="{4535FB6C-842C-4553-912D-D235E7ACE4E7}">
      <dgm:prSet/>
      <dgm:spPr/>
      <dgm:t>
        <a:bodyPr/>
        <a:lstStyle/>
        <a:p>
          <a:endParaRPr lang="ru-RU"/>
        </a:p>
      </dgm:t>
    </dgm:pt>
    <dgm:pt modelId="{E44CFBAC-952E-494C-BAE7-5F1945F03B73}">
      <dgm:prSet/>
      <dgm:spPr/>
      <dgm:t>
        <a:bodyPr/>
        <a:lstStyle/>
        <a:p>
          <a:pPr rtl="0"/>
          <a:r>
            <a:rPr lang="ru-RU" b="1" dirty="0" smtClean="0"/>
            <a:t>Для молодёжи </a:t>
          </a:r>
        </a:p>
        <a:p>
          <a:pPr rtl="0"/>
          <a:r>
            <a:rPr lang="ru-RU" b="1" dirty="0" smtClean="0"/>
            <a:t> </a:t>
          </a:r>
          <a:r>
            <a:rPr lang="ru-RU" b="1" dirty="0" smtClean="0"/>
            <a:t>11 (631 </a:t>
          </a:r>
          <a:r>
            <a:rPr lang="ru-RU" b="1" dirty="0" smtClean="0"/>
            <a:t>чел.)</a:t>
          </a:r>
          <a:endParaRPr lang="ru-RU" dirty="0"/>
        </a:p>
      </dgm:t>
    </dgm:pt>
    <dgm:pt modelId="{D22895E6-CA7D-4B62-A606-3126FC942A2B}" type="parTrans" cxnId="{AB0CEBA5-0941-4E87-8089-3072390FC9E9}">
      <dgm:prSet/>
      <dgm:spPr/>
      <dgm:t>
        <a:bodyPr/>
        <a:lstStyle/>
        <a:p>
          <a:endParaRPr lang="ru-RU"/>
        </a:p>
      </dgm:t>
    </dgm:pt>
    <dgm:pt modelId="{10CF3EEB-FF88-43C8-80CA-B080FD12C068}" type="sibTrans" cxnId="{AB0CEBA5-0941-4E87-8089-3072390FC9E9}">
      <dgm:prSet/>
      <dgm:spPr/>
      <dgm:t>
        <a:bodyPr/>
        <a:lstStyle/>
        <a:p>
          <a:endParaRPr lang="ru-RU"/>
        </a:p>
      </dgm:t>
    </dgm:pt>
    <dgm:pt modelId="{597CE77E-BE48-41F3-B5C6-D193DEE60FBB}">
      <dgm:prSet/>
      <dgm:spPr/>
      <dgm:t>
        <a:bodyPr/>
        <a:lstStyle/>
        <a:p>
          <a:pPr rtl="0"/>
          <a:r>
            <a:rPr lang="ru-RU" b="1" dirty="0" smtClean="0"/>
            <a:t>Культурно-досуговых  </a:t>
          </a:r>
          <a:r>
            <a:rPr lang="ru-RU" b="1" dirty="0" smtClean="0"/>
            <a:t>61 (4930чел</a:t>
          </a:r>
          <a:r>
            <a:rPr lang="ru-RU" b="1" dirty="0" smtClean="0"/>
            <a:t>.)</a:t>
          </a:r>
          <a:endParaRPr lang="ru-RU" dirty="0"/>
        </a:p>
      </dgm:t>
    </dgm:pt>
    <dgm:pt modelId="{53976DFD-EB8B-454A-BB5D-D14F6F3FE65D}" type="parTrans" cxnId="{9851FAA1-3C08-4E7E-BD98-670666CF3235}">
      <dgm:prSet/>
      <dgm:spPr/>
      <dgm:t>
        <a:bodyPr/>
        <a:lstStyle/>
        <a:p>
          <a:endParaRPr lang="ru-RU"/>
        </a:p>
      </dgm:t>
    </dgm:pt>
    <dgm:pt modelId="{4B98191B-5066-4027-955C-CDD5D767AF5F}" type="sibTrans" cxnId="{9851FAA1-3C08-4E7E-BD98-670666CF3235}">
      <dgm:prSet/>
      <dgm:spPr/>
      <dgm:t>
        <a:bodyPr/>
        <a:lstStyle/>
        <a:p>
          <a:endParaRPr lang="ru-RU"/>
        </a:p>
      </dgm:t>
    </dgm:pt>
    <dgm:pt modelId="{A6DCAE2D-2DB7-407D-92E5-4CA6597A3CAC}">
      <dgm:prSet/>
      <dgm:spPr/>
      <dgm:t>
        <a:bodyPr/>
        <a:lstStyle/>
        <a:p>
          <a:pPr rtl="0"/>
          <a:r>
            <a:rPr lang="ru-RU" b="1" dirty="0" smtClean="0"/>
            <a:t>Информационно-просветительских </a:t>
          </a:r>
        </a:p>
        <a:p>
          <a:pPr rtl="0"/>
          <a:r>
            <a:rPr lang="ru-RU" b="1" dirty="0" smtClean="0"/>
            <a:t>3 (100чел</a:t>
          </a:r>
          <a:r>
            <a:rPr lang="ru-RU" b="1" dirty="0" smtClean="0"/>
            <a:t>.)</a:t>
          </a:r>
          <a:endParaRPr lang="ru-RU" dirty="0"/>
        </a:p>
      </dgm:t>
    </dgm:pt>
    <dgm:pt modelId="{95D29CF3-8D85-4202-9E99-ECD6FB7919C8}" type="parTrans" cxnId="{15E95E23-CAB0-41E8-BD97-9154CE8C79C5}">
      <dgm:prSet/>
      <dgm:spPr/>
      <dgm:t>
        <a:bodyPr/>
        <a:lstStyle/>
        <a:p>
          <a:endParaRPr lang="ru-RU"/>
        </a:p>
      </dgm:t>
    </dgm:pt>
    <dgm:pt modelId="{39EA2C43-70A6-4705-A2B3-7CDC1D9FCFF6}" type="sibTrans" cxnId="{15E95E23-CAB0-41E8-BD97-9154CE8C79C5}">
      <dgm:prSet/>
      <dgm:spPr/>
      <dgm:t>
        <a:bodyPr/>
        <a:lstStyle/>
        <a:p>
          <a:endParaRPr lang="ru-RU"/>
        </a:p>
      </dgm:t>
    </dgm:pt>
    <dgm:pt modelId="{E74C28B8-D989-4124-AB8F-5CDAED9E19D8}" type="pres">
      <dgm:prSet presAssocID="{23052902-6212-481A-9185-6C8747887569}" presName="diagram" presStyleCnt="0">
        <dgm:presLayoutVars>
          <dgm:dir/>
          <dgm:resizeHandles val="exact"/>
        </dgm:presLayoutVars>
      </dgm:prSet>
      <dgm:spPr/>
      <dgm:t>
        <a:bodyPr/>
        <a:lstStyle/>
        <a:p>
          <a:endParaRPr lang="ru-RU"/>
        </a:p>
      </dgm:t>
    </dgm:pt>
    <dgm:pt modelId="{9C07658F-5A66-4EDA-A2BF-415039534692}" type="pres">
      <dgm:prSet presAssocID="{D14D995C-D6D7-44F0-B1E8-C4F3499113C3}" presName="node" presStyleLbl="node1" presStyleIdx="0" presStyleCnt="4">
        <dgm:presLayoutVars>
          <dgm:bulletEnabled val="1"/>
        </dgm:presLayoutVars>
      </dgm:prSet>
      <dgm:spPr/>
      <dgm:t>
        <a:bodyPr/>
        <a:lstStyle/>
        <a:p>
          <a:endParaRPr lang="ru-RU"/>
        </a:p>
      </dgm:t>
    </dgm:pt>
    <dgm:pt modelId="{62D62869-B293-490A-86B7-CBFEC76816B5}" type="pres">
      <dgm:prSet presAssocID="{9201BC92-B704-42B7-A068-ED5C4D5D3B29}" presName="sibTrans" presStyleCnt="0"/>
      <dgm:spPr/>
      <dgm:t>
        <a:bodyPr/>
        <a:lstStyle/>
        <a:p>
          <a:endParaRPr lang="ru-RU"/>
        </a:p>
      </dgm:t>
    </dgm:pt>
    <dgm:pt modelId="{1F5C9CE1-E792-42AA-96BA-5B4888C5C567}" type="pres">
      <dgm:prSet presAssocID="{E44CFBAC-952E-494C-BAE7-5F1945F03B73}" presName="node" presStyleLbl="node1" presStyleIdx="1" presStyleCnt="4">
        <dgm:presLayoutVars>
          <dgm:bulletEnabled val="1"/>
        </dgm:presLayoutVars>
      </dgm:prSet>
      <dgm:spPr/>
      <dgm:t>
        <a:bodyPr/>
        <a:lstStyle/>
        <a:p>
          <a:endParaRPr lang="ru-RU"/>
        </a:p>
      </dgm:t>
    </dgm:pt>
    <dgm:pt modelId="{23402400-299F-45D8-AAFE-9D66C685BEA9}" type="pres">
      <dgm:prSet presAssocID="{10CF3EEB-FF88-43C8-80CA-B080FD12C068}" presName="sibTrans" presStyleCnt="0"/>
      <dgm:spPr/>
      <dgm:t>
        <a:bodyPr/>
        <a:lstStyle/>
        <a:p>
          <a:endParaRPr lang="ru-RU"/>
        </a:p>
      </dgm:t>
    </dgm:pt>
    <dgm:pt modelId="{15C6BC39-39B2-47EB-B2A6-499C6E0B6DD2}" type="pres">
      <dgm:prSet presAssocID="{597CE77E-BE48-41F3-B5C6-D193DEE60FBB}" presName="node" presStyleLbl="node1" presStyleIdx="2" presStyleCnt="4">
        <dgm:presLayoutVars>
          <dgm:bulletEnabled val="1"/>
        </dgm:presLayoutVars>
      </dgm:prSet>
      <dgm:spPr/>
      <dgm:t>
        <a:bodyPr/>
        <a:lstStyle/>
        <a:p>
          <a:endParaRPr lang="ru-RU"/>
        </a:p>
      </dgm:t>
    </dgm:pt>
    <dgm:pt modelId="{C2294B20-F48F-4BC8-8781-D9207B63AFC7}" type="pres">
      <dgm:prSet presAssocID="{4B98191B-5066-4027-955C-CDD5D767AF5F}" presName="sibTrans" presStyleCnt="0"/>
      <dgm:spPr/>
      <dgm:t>
        <a:bodyPr/>
        <a:lstStyle/>
        <a:p>
          <a:endParaRPr lang="ru-RU"/>
        </a:p>
      </dgm:t>
    </dgm:pt>
    <dgm:pt modelId="{0FB02399-7C43-4302-8931-23BF97E5EB14}" type="pres">
      <dgm:prSet presAssocID="{A6DCAE2D-2DB7-407D-92E5-4CA6597A3CAC}" presName="node" presStyleLbl="node1" presStyleIdx="3" presStyleCnt="4">
        <dgm:presLayoutVars>
          <dgm:bulletEnabled val="1"/>
        </dgm:presLayoutVars>
      </dgm:prSet>
      <dgm:spPr/>
      <dgm:t>
        <a:bodyPr/>
        <a:lstStyle/>
        <a:p>
          <a:endParaRPr lang="ru-RU"/>
        </a:p>
      </dgm:t>
    </dgm:pt>
  </dgm:ptLst>
  <dgm:cxnLst>
    <dgm:cxn modelId="{4535FB6C-842C-4553-912D-D235E7ACE4E7}" srcId="{23052902-6212-481A-9185-6C8747887569}" destId="{D14D995C-D6D7-44F0-B1E8-C4F3499113C3}" srcOrd="0" destOrd="0" parTransId="{459BE856-E126-484E-BB20-F56F0D6F6E5B}" sibTransId="{9201BC92-B704-42B7-A068-ED5C4D5D3B29}"/>
    <dgm:cxn modelId="{AB0CEBA5-0941-4E87-8089-3072390FC9E9}" srcId="{23052902-6212-481A-9185-6C8747887569}" destId="{E44CFBAC-952E-494C-BAE7-5F1945F03B73}" srcOrd="1" destOrd="0" parTransId="{D22895E6-CA7D-4B62-A606-3126FC942A2B}" sibTransId="{10CF3EEB-FF88-43C8-80CA-B080FD12C068}"/>
    <dgm:cxn modelId="{9BCA3C52-9A53-44C0-80AE-FEAA7AD2D4EB}" type="presOf" srcId="{597CE77E-BE48-41F3-B5C6-D193DEE60FBB}" destId="{15C6BC39-39B2-47EB-B2A6-499C6E0B6DD2}" srcOrd="0" destOrd="0" presId="urn:microsoft.com/office/officeart/2005/8/layout/default#7"/>
    <dgm:cxn modelId="{EFDE77D9-7D90-4DD4-8FF4-694358612345}" type="presOf" srcId="{A6DCAE2D-2DB7-407D-92E5-4CA6597A3CAC}" destId="{0FB02399-7C43-4302-8931-23BF97E5EB14}" srcOrd="0" destOrd="0" presId="urn:microsoft.com/office/officeart/2005/8/layout/default#7"/>
    <dgm:cxn modelId="{10219C64-0045-4D57-B527-0889E806BE8C}" type="presOf" srcId="{E44CFBAC-952E-494C-BAE7-5F1945F03B73}" destId="{1F5C9CE1-E792-42AA-96BA-5B4888C5C567}" srcOrd="0" destOrd="0" presId="urn:microsoft.com/office/officeart/2005/8/layout/default#7"/>
    <dgm:cxn modelId="{B7805CC4-5795-4F13-B505-8F62D97F0796}" type="presOf" srcId="{D14D995C-D6D7-44F0-B1E8-C4F3499113C3}" destId="{9C07658F-5A66-4EDA-A2BF-415039534692}" srcOrd="0" destOrd="0" presId="urn:microsoft.com/office/officeart/2005/8/layout/default#7"/>
    <dgm:cxn modelId="{15E95E23-CAB0-41E8-BD97-9154CE8C79C5}" srcId="{23052902-6212-481A-9185-6C8747887569}" destId="{A6DCAE2D-2DB7-407D-92E5-4CA6597A3CAC}" srcOrd="3" destOrd="0" parTransId="{95D29CF3-8D85-4202-9E99-ECD6FB7919C8}" sibTransId="{39EA2C43-70A6-4705-A2B3-7CDC1D9FCFF6}"/>
    <dgm:cxn modelId="{9851FAA1-3C08-4E7E-BD98-670666CF3235}" srcId="{23052902-6212-481A-9185-6C8747887569}" destId="{597CE77E-BE48-41F3-B5C6-D193DEE60FBB}" srcOrd="2" destOrd="0" parTransId="{53976DFD-EB8B-454A-BB5D-D14F6F3FE65D}" sibTransId="{4B98191B-5066-4027-955C-CDD5D767AF5F}"/>
    <dgm:cxn modelId="{FF1CB7B2-FB20-4931-9EB1-B0CF713BE122}" type="presOf" srcId="{23052902-6212-481A-9185-6C8747887569}" destId="{E74C28B8-D989-4124-AB8F-5CDAED9E19D8}" srcOrd="0" destOrd="0" presId="urn:microsoft.com/office/officeart/2005/8/layout/default#7"/>
    <dgm:cxn modelId="{05EF5197-DF38-4D0C-87B7-C5981D0EF030}" type="presParOf" srcId="{E74C28B8-D989-4124-AB8F-5CDAED9E19D8}" destId="{9C07658F-5A66-4EDA-A2BF-415039534692}" srcOrd="0" destOrd="0" presId="urn:microsoft.com/office/officeart/2005/8/layout/default#7"/>
    <dgm:cxn modelId="{394E7A44-5B04-406B-A3C5-633FA45D65DD}" type="presParOf" srcId="{E74C28B8-D989-4124-AB8F-5CDAED9E19D8}" destId="{62D62869-B293-490A-86B7-CBFEC76816B5}" srcOrd="1" destOrd="0" presId="urn:microsoft.com/office/officeart/2005/8/layout/default#7"/>
    <dgm:cxn modelId="{540FA0C0-852D-4424-B143-B5D04459943B}" type="presParOf" srcId="{E74C28B8-D989-4124-AB8F-5CDAED9E19D8}" destId="{1F5C9CE1-E792-42AA-96BA-5B4888C5C567}" srcOrd="2" destOrd="0" presId="urn:microsoft.com/office/officeart/2005/8/layout/default#7"/>
    <dgm:cxn modelId="{FE665DBF-CCFC-4283-8BD0-2D0423A7C45A}" type="presParOf" srcId="{E74C28B8-D989-4124-AB8F-5CDAED9E19D8}" destId="{23402400-299F-45D8-AAFE-9D66C685BEA9}" srcOrd="3" destOrd="0" presId="urn:microsoft.com/office/officeart/2005/8/layout/default#7"/>
    <dgm:cxn modelId="{3D25A565-90D7-4274-97B7-E380693240AB}" type="presParOf" srcId="{E74C28B8-D989-4124-AB8F-5CDAED9E19D8}" destId="{15C6BC39-39B2-47EB-B2A6-499C6E0B6DD2}" srcOrd="4" destOrd="0" presId="urn:microsoft.com/office/officeart/2005/8/layout/default#7"/>
    <dgm:cxn modelId="{414BA6F9-CDAC-412D-BF11-DD3AFE6C0669}" type="presParOf" srcId="{E74C28B8-D989-4124-AB8F-5CDAED9E19D8}" destId="{C2294B20-F48F-4BC8-8781-D9207B63AFC7}" srcOrd="5" destOrd="0" presId="urn:microsoft.com/office/officeart/2005/8/layout/default#7"/>
    <dgm:cxn modelId="{49E8BD07-4ACF-4E72-8AE2-750729A953EB}" type="presParOf" srcId="{E74C28B8-D989-4124-AB8F-5CDAED9E19D8}" destId="{0FB02399-7C43-4302-8931-23BF97E5EB14}" srcOrd="6" destOrd="0" presId="urn:microsoft.com/office/officeart/2005/8/layout/defaul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9928E7-BCED-43F5-94F0-1D2C3B7143E7}"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ru-RU"/>
        </a:p>
      </dgm:t>
    </dgm:pt>
    <dgm:pt modelId="{46996FC1-D79C-4BE1-9A93-74740EA8BC5A}">
      <dgm:prSet phldrT="[Текст]" custT="1"/>
      <dgm:spPr/>
      <dgm:t>
        <a:bodyPr/>
        <a:lstStyle/>
        <a:p>
          <a:r>
            <a:rPr lang="ru-RU" sz="1400" dirty="0" smtClean="0"/>
            <a:t>Официальный сайт администрации </a:t>
          </a:r>
          <a:r>
            <a:rPr lang="ru-RU" sz="1400" dirty="0" err="1" smtClean="0"/>
            <a:t>Лебяженского</a:t>
          </a:r>
          <a:r>
            <a:rPr lang="ru-RU" sz="1400" dirty="0" smtClean="0"/>
            <a:t> ГП</a:t>
          </a:r>
          <a:endParaRPr lang="ru-RU" sz="1400" dirty="0"/>
        </a:p>
      </dgm:t>
    </dgm:pt>
    <dgm:pt modelId="{2A070FA4-3399-4B8C-9538-F95307B7ED16}" type="parTrans" cxnId="{3FB42CE5-BA85-4C35-9C22-37F23AFD82CB}">
      <dgm:prSet/>
      <dgm:spPr/>
      <dgm:t>
        <a:bodyPr/>
        <a:lstStyle/>
        <a:p>
          <a:endParaRPr lang="ru-RU"/>
        </a:p>
      </dgm:t>
    </dgm:pt>
    <dgm:pt modelId="{A3398EB7-6975-4FA6-A3FF-880DB101B70E}" type="sibTrans" cxnId="{3FB42CE5-BA85-4C35-9C22-37F23AFD82CB}">
      <dgm:prSet/>
      <dgm:spPr/>
      <dgm:t>
        <a:bodyPr/>
        <a:lstStyle/>
        <a:p>
          <a:endParaRPr lang="ru-RU"/>
        </a:p>
      </dgm:t>
    </dgm:pt>
    <dgm:pt modelId="{DE4CCAD3-05A6-4B73-AB10-1755AD624800}">
      <dgm:prSet phldrT="[Текст]" custT="1"/>
      <dgm:spPr/>
      <dgm:t>
        <a:bodyPr/>
        <a:lstStyle/>
        <a:p>
          <a:r>
            <a:rPr lang="ru-RU" sz="1400" dirty="0" smtClean="0"/>
            <a:t>Официальный сайт МКУ «</a:t>
          </a:r>
          <a:r>
            <a:rPr lang="ru-RU" sz="1400" dirty="0" err="1" smtClean="0"/>
            <a:t>Лебяженский</a:t>
          </a:r>
          <a:r>
            <a:rPr lang="ru-RU" sz="1400" dirty="0" smtClean="0"/>
            <a:t> центр культуры и спорта»</a:t>
          </a:r>
          <a:endParaRPr lang="ru-RU" sz="1400" dirty="0"/>
        </a:p>
      </dgm:t>
    </dgm:pt>
    <dgm:pt modelId="{CF5AA17A-6818-46F0-96F4-E192F2D40408}" type="parTrans" cxnId="{E07193A1-AC6D-4AB9-962A-C46E85B8F267}">
      <dgm:prSet/>
      <dgm:spPr/>
      <dgm:t>
        <a:bodyPr/>
        <a:lstStyle/>
        <a:p>
          <a:endParaRPr lang="ru-RU"/>
        </a:p>
      </dgm:t>
    </dgm:pt>
    <dgm:pt modelId="{0B279F2C-133B-428A-9A13-5F4816A57828}" type="sibTrans" cxnId="{E07193A1-AC6D-4AB9-962A-C46E85B8F267}">
      <dgm:prSet/>
      <dgm:spPr/>
      <dgm:t>
        <a:bodyPr/>
        <a:lstStyle/>
        <a:p>
          <a:endParaRPr lang="ru-RU"/>
        </a:p>
      </dgm:t>
    </dgm:pt>
    <dgm:pt modelId="{D2292263-3C3F-4D7C-B09F-35FAE5400E35}">
      <dgm:prSet phldrT="[Текст]" custT="1"/>
      <dgm:spPr/>
      <dgm:t>
        <a:bodyPr/>
        <a:lstStyle/>
        <a:p>
          <a:r>
            <a:rPr lang="ru-RU" sz="1400" dirty="0" smtClean="0"/>
            <a:t>Группа </a:t>
          </a:r>
          <a:r>
            <a:rPr lang="ru-RU" sz="1400" dirty="0" err="1" smtClean="0"/>
            <a:t>Вконтакте</a:t>
          </a:r>
          <a:endParaRPr lang="ru-RU" sz="1400" dirty="0" smtClean="0"/>
        </a:p>
        <a:p>
          <a:r>
            <a:rPr lang="ru-RU" sz="1400" dirty="0" smtClean="0"/>
            <a:t>«Я ЛЮБЛЮ ЛЕБЯЖЬЕ»</a:t>
          </a:r>
          <a:endParaRPr lang="ru-RU" sz="1400" dirty="0"/>
        </a:p>
      </dgm:t>
    </dgm:pt>
    <dgm:pt modelId="{5183F663-F6FF-47C0-8C2D-05A45978A2AB}" type="parTrans" cxnId="{B33B4071-89FD-4DB2-B61B-59553DF589F2}">
      <dgm:prSet/>
      <dgm:spPr/>
      <dgm:t>
        <a:bodyPr/>
        <a:lstStyle/>
        <a:p>
          <a:endParaRPr lang="ru-RU"/>
        </a:p>
      </dgm:t>
    </dgm:pt>
    <dgm:pt modelId="{5F1A2CDF-ECF6-44CA-8C12-23A87CD31865}" type="sibTrans" cxnId="{B33B4071-89FD-4DB2-B61B-59553DF589F2}">
      <dgm:prSet/>
      <dgm:spPr/>
      <dgm:t>
        <a:bodyPr/>
        <a:lstStyle/>
        <a:p>
          <a:endParaRPr lang="ru-RU"/>
        </a:p>
      </dgm:t>
    </dgm:pt>
    <dgm:pt modelId="{8F96BE5C-DFF6-4037-8013-DC9A5368067C}">
      <dgm:prSet phldrT="[Текст]" custT="1"/>
      <dgm:spPr/>
      <dgm:t>
        <a:bodyPr/>
        <a:lstStyle/>
        <a:p>
          <a:r>
            <a:rPr lang="ru-RU" sz="1400" dirty="0" smtClean="0"/>
            <a:t>Группа </a:t>
          </a:r>
          <a:r>
            <a:rPr lang="ru-RU" sz="1400" dirty="0" err="1" smtClean="0"/>
            <a:t>Вконтакте</a:t>
          </a:r>
          <a:r>
            <a:rPr lang="ru-RU" sz="1400" dirty="0" smtClean="0"/>
            <a:t> «</a:t>
          </a:r>
          <a:r>
            <a:rPr lang="ru-RU" sz="1400" dirty="0" err="1" smtClean="0"/>
            <a:t>Лебяженский</a:t>
          </a:r>
          <a:r>
            <a:rPr lang="ru-RU" sz="1400" dirty="0" smtClean="0"/>
            <a:t> центр культуры и спорта»</a:t>
          </a:r>
          <a:endParaRPr lang="ru-RU" sz="1400" dirty="0"/>
        </a:p>
      </dgm:t>
    </dgm:pt>
    <dgm:pt modelId="{B1906C88-39BC-46F8-8520-6A2C4BF11CDB}" type="parTrans" cxnId="{443A4DA3-65BE-45CC-AB08-EE327B0173B9}">
      <dgm:prSet/>
      <dgm:spPr/>
      <dgm:t>
        <a:bodyPr/>
        <a:lstStyle/>
        <a:p>
          <a:endParaRPr lang="ru-RU"/>
        </a:p>
      </dgm:t>
    </dgm:pt>
    <dgm:pt modelId="{DE1D44E1-A841-4CAD-958C-E1CB9089D7D5}" type="sibTrans" cxnId="{443A4DA3-65BE-45CC-AB08-EE327B0173B9}">
      <dgm:prSet/>
      <dgm:spPr/>
      <dgm:t>
        <a:bodyPr/>
        <a:lstStyle/>
        <a:p>
          <a:endParaRPr lang="ru-RU"/>
        </a:p>
      </dgm:t>
    </dgm:pt>
    <dgm:pt modelId="{C70DB38F-9F8C-4515-80BB-E20EC174F5F6}">
      <dgm:prSet/>
      <dgm:spPr/>
      <dgm:t>
        <a:bodyPr/>
        <a:lstStyle/>
        <a:p>
          <a:endParaRPr lang="ru-RU"/>
        </a:p>
      </dgm:t>
    </dgm:pt>
    <dgm:pt modelId="{9AD4A783-7E35-456F-A0FF-79DA2DAA1A4E}" type="parTrans" cxnId="{3C4C73C3-8FF7-42B8-9A67-DE28BEEFA966}">
      <dgm:prSet/>
      <dgm:spPr/>
      <dgm:t>
        <a:bodyPr/>
        <a:lstStyle/>
        <a:p>
          <a:endParaRPr lang="ru-RU"/>
        </a:p>
      </dgm:t>
    </dgm:pt>
    <dgm:pt modelId="{C6D6F8E5-4D49-46BE-9A27-3E9C6DF959CC}" type="sibTrans" cxnId="{3C4C73C3-8FF7-42B8-9A67-DE28BEEFA966}">
      <dgm:prSet/>
      <dgm:spPr/>
      <dgm:t>
        <a:bodyPr/>
        <a:lstStyle/>
        <a:p>
          <a:endParaRPr lang="ru-RU"/>
        </a:p>
      </dgm:t>
    </dgm:pt>
    <dgm:pt modelId="{5BAF1E62-1CA6-47E4-96F3-4AE7BDA03E86}" type="pres">
      <dgm:prSet presAssocID="{639928E7-BCED-43F5-94F0-1D2C3B7143E7}" presName="Name0" presStyleCnt="0">
        <dgm:presLayoutVars>
          <dgm:dir/>
          <dgm:resizeHandles val="exact"/>
        </dgm:presLayoutVars>
      </dgm:prSet>
      <dgm:spPr/>
      <dgm:t>
        <a:bodyPr/>
        <a:lstStyle/>
        <a:p>
          <a:endParaRPr lang="ru-RU"/>
        </a:p>
      </dgm:t>
    </dgm:pt>
    <dgm:pt modelId="{5C484457-7429-4E93-A31C-9835CD24BB55}" type="pres">
      <dgm:prSet presAssocID="{46996FC1-D79C-4BE1-9A93-74740EA8BC5A}" presName="compNode" presStyleCnt="0"/>
      <dgm:spPr/>
    </dgm:pt>
    <dgm:pt modelId="{CB4FF449-B7BB-4B3E-969F-1D5D9F3C8035}" type="pres">
      <dgm:prSet presAssocID="{46996FC1-D79C-4BE1-9A93-74740EA8BC5A}" presName="pictRect" presStyleLbl="node1" presStyleIdx="0" presStyleCnt="5" custScaleX="100084" custScaleY="87331"/>
      <dgm:spPr>
        <a:blipFill rotWithShape="0">
          <a:blip xmlns:r="http://schemas.openxmlformats.org/officeDocument/2006/relationships" r:embed="rId1"/>
          <a:stretch>
            <a:fillRect/>
          </a:stretch>
        </a:blipFill>
      </dgm:spPr>
    </dgm:pt>
    <dgm:pt modelId="{484ACEBD-A1FB-4B8B-A1EB-1CC5885485F0}" type="pres">
      <dgm:prSet presAssocID="{46996FC1-D79C-4BE1-9A93-74740EA8BC5A}" presName="textRect" presStyleLbl="revTx" presStyleIdx="0" presStyleCnt="5">
        <dgm:presLayoutVars>
          <dgm:bulletEnabled val="1"/>
        </dgm:presLayoutVars>
      </dgm:prSet>
      <dgm:spPr/>
      <dgm:t>
        <a:bodyPr/>
        <a:lstStyle/>
        <a:p>
          <a:endParaRPr lang="ru-RU"/>
        </a:p>
      </dgm:t>
    </dgm:pt>
    <dgm:pt modelId="{ED03368E-ED67-4AC0-8DAA-62E58A3454D9}" type="pres">
      <dgm:prSet presAssocID="{A3398EB7-6975-4FA6-A3FF-880DB101B70E}" presName="sibTrans" presStyleLbl="sibTrans2D1" presStyleIdx="0" presStyleCnt="0"/>
      <dgm:spPr/>
      <dgm:t>
        <a:bodyPr/>
        <a:lstStyle/>
        <a:p>
          <a:endParaRPr lang="ru-RU"/>
        </a:p>
      </dgm:t>
    </dgm:pt>
    <dgm:pt modelId="{89AFACFA-09C2-47FB-9E51-EE44E281F3AC}" type="pres">
      <dgm:prSet presAssocID="{DE4CCAD3-05A6-4B73-AB10-1755AD624800}" presName="compNode" presStyleCnt="0"/>
      <dgm:spPr/>
    </dgm:pt>
    <dgm:pt modelId="{8364F690-372E-45C7-A902-5B2F0208E90E}" type="pres">
      <dgm:prSet presAssocID="{DE4CCAD3-05A6-4B73-AB10-1755AD624800}" presName="pictRect" presStyleLbl="node1" presStyleIdx="1" presStyleCnt="5"/>
      <dgm:spPr>
        <a:blipFill rotWithShape="0">
          <a:blip xmlns:r="http://schemas.openxmlformats.org/officeDocument/2006/relationships" r:embed="rId2"/>
          <a:stretch>
            <a:fillRect/>
          </a:stretch>
        </a:blipFill>
      </dgm:spPr>
    </dgm:pt>
    <dgm:pt modelId="{B8341E3B-71F8-420C-8CBF-B96D7041632C}" type="pres">
      <dgm:prSet presAssocID="{DE4CCAD3-05A6-4B73-AB10-1755AD624800}" presName="textRect" presStyleLbl="revTx" presStyleIdx="1" presStyleCnt="5" custScaleX="110054">
        <dgm:presLayoutVars>
          <dgm:bulletEnabled val="1"/>
        </dgm:presLayoutVars>
      </dgm:prSet>
      <dgm:spPr/>
      <dgm:t>
        <a:bodyPr/>
        <a:lstStyle/>
        <a:p>
          <a:endParaRPr lang="ru-RU"/>
        </a:p>
      </dgm:t>
    </dgm:pt>
    <dgm:pt modelId="{2614E838-9719-44E8-9805-491AFCA21E01}" type="pres">
      <dgm:prSet presAssocID="{0B279F2C-133B-428A-9A13-5F4816A57828}" presName="sibTrans" presStyleLbl="sibTrans2D1" presStyleIdx="0" presStyleCnt="0"/>
      <dgm:spPr/>
      <dgm:t>
        <a:bodyPr/>
        <a:lstStyle/>
        <a:p>
          <a:endParaRPr lang="ru-RU"/>
        </a:p>
      </dgm:t>
    </dgm:pt>
    <dgm:pt modelId="{50BE13A8-B0E2-4218-9319-99422937589C}" type="pres">
      <dgm:prSet presAssocID="{D2292263-3C3F-4D7C-B09F-35FAE5400E35}" presName="compNode" presStyleCnt="0"/>
      <dgm:spPr/>
    </dgm:pt>
    <dgm:pt modelId="{754CEA9F-CE80-4ECE-9CC3-42B39325D3D9}" type="pres">
      <dgm:prSet presAssocID="{D2292263-3C3F-4D7C-B09F-35FAE5400E35}" presName="pictRect" presStyleLbl="node1" presStyleIdx="2" presStyleCnt="5"/>
      <dgm:spPr>
        <a:blipFill rotWithShape="0">
          <a:blip xmlns:r="http://schemas.openxmlformats.org/officeDocument/2006/relationships" r:embed="rId3"/>
          <a:stretch>
            <a:fillRect/>
          </a:stretch>
        </a:blipFill>
      </dgm:spPr>
    </dgm:pt>
    <dgm:pt modelId="{D2C97181-2292-4098-B44C-010515A849F1}" type="pres">
      <dgm:prSet presAssocID="{D2292263-3C3F-4D7C-B09F-35FAE5400E35}" presName="textRect" presStyleLbl="revTx" presStyleIdx="2" presStyleCnt="5">
        <dgm:presLayoutVars>
          <dgm:bulletEnabled val="1"/>
        </dgm:presLayoutVars>
      </dgm:prSet>
      <dgm:spPr/>
      <dgm:t>
        <a:bodyPr/>
        <a:lstStyle/>
        <a:p>
          <a:endParaRPr lang="ru-RU"/>
        </a:p>
      </dgm:t>
    </dgm:pt>
    <dgm:pt modelId="{E4550E97-D81A-4C6A-BC4F-9A624AEDCCF4}" type="pres">
      <dgm:prSet presAssocID="{5F1A2CDF-ECF6-44CA-8C12-23A87CD31865}" presName="sibTrans" presStyleLbl="sibTrans2D1" presStyleIdx="0" presStyleCnt="0"/>
      <dgm:spPr/>
      <dgm:t>
        <a:bodyPr/>
        <a:lstStyle/>
        <a:p>
          <a:endParaRPr lang="ru-RU"/>
        </a:p>
      </dgm:t>
    </dgm:pt>
    <dgm:pt modelId="{14FD28D5-6B25-4F5F-9E0E-8A493861730E}" type="pres">
      <dgm:prSet presAssocID="{C70DB38F-9F8C-4515-80BB-E20EC174F5F6}" presName="compNode" presStyleCnt="0"/>
      <dgm:spPr/>
    </dgm:pt>
    <dgm:pt modelId="{6B5C1A6C-597D-4C04-9F03-FA4CDE00142E}" type="pres">
      <dgm:prSet presAssocID="{C70DB38F-9F8C-4515-80BB-E20EC174F5F6}" presName="pictRect" presStyleLbl="node1" presStyleIdx="3" presStyleCnt="5" custLinFactNeighborX="1475" custLinFactNeighborY="-8712"/>
      <dgm:spPr>
        <a:blipFill rotWithShape="0">
          <a:blip xmlns:r="http://schemas.openxmlformats.org/officeDocument/2006/relationships" r:embed="rId4"/>
          <a:stretch>
            <a:fillRect/>
          </a:stretch>
        </a:blipFill>
      </dgm:spPr>
    </dgm:pt>
    <dgm:pt modelId="{150DAF07-AFEF-4236-88C2-0ED29491A69E}" type="pres">
      <dgm:prSet presAssocID="{C70DB38F-9F8C-4515-80BB-E20EC174F5F6}" presName="textRect" presStyleLbl="revTx" presStyleIdx="3" presStyleCnt="5">
        <dgm:presLayoutVars>
          <dgm:bulletEnabled val="1"/>
        </dgm:presLayoutVars>
      </dgm:prSet>
      <dgm:spPr/>
      <dgm:t>
        <a:bodyPr/>
        <a:lstStyle/>
        <a:p>
          <a:endParaRPr lang="ru-RU"/>
        </a:p>
      </dgm:t>
    </dgm:pt>
    <dgm:pt modelId="{7FBA03A8-D8EF-4D2C-BEB4-8BC2AE29604A}" type="pres">
      <dgm:prSet presAssocID="{C6D6F8E5-4D49-46BE-9A27-3E9C6DF959CC}" presName="sibTrans" presStyleLbl="sibTrans2D1" presStyleIdx="0" presStyleCnt="0"/>
      <dgm:spPr/>
      <dgm:t>
        <a:bodyPr/>
        <a:lstStyle/>
        <a:p>
          <a:endParaRPr lang="ru-RU"/>
        </a:p>
      </dgm:t>
    </dgm:pt>
    <dgm:pt modelId="{D562E0B7-F49B-4DB0-BC22-2204B48CE0E3}" type="pres">
      <dgm:prSet presAssocID="{8F96BE5C-DFF6-4037-8013-DC9A5368067C}" presName="compNode" presStyleCnt="0"/>
      <dgm:spPr/>
    </dgm:pt>
    <dgm:pt modelId="{01D63F9B-F578-4BF7-A7F3-ABF2A63D88EA}" type="pres">
      <dgm:prSet presAssocID="{8F96BE5C-DFF6-4037-8013-DC9A5368067C}" presName="pictRect" presStyleLbl="node1" presStyleIdx="4" presStyleCnt="5" custLinFactNeighborX="14418" custLinFactNeighborY="-8712"/>
      <dgm:spPr>
        <a:blipFill rotWithShape="0">
          <a:blip xmlns:r="http://schemas.openxmlformats.org/officeDocument/2006/relationships" r:embed="rId5"/>
          <a:stretch>
            <a:fillRect/>
          </a:stretch>
        </a:blipFill>
      </dgm:spPr>
      <dgm:t>
        <a:bodyPr/>
        <a:lstStyle/>
        <a:p>
          <a:endParaRPr lang="ru-RU"/>
        </a:p>
      </dgm:t>
    </dgm:pt>
    <dgm:pt modelId="{D9E01647-D503-4590-9DFC-7C33297FAB52}" type="pres">
      <dgm:prSet presAssocID="{8F96BE5C-DFF6-4037-8013-DC9A5368067C}" presName="textRect" presStyleLbl="revTx" presStyleIdx="4" presStyleCnt="5" custScaleX="106563" custLinFactNeighborX="17699" custLinFactNeighborY="-18690">
        <dgm:presLayoutVars>
          <dgm:bulletEnabled val="1"/>
        </dgm:presLayoutVars>
      </dgm:prSet>
      <dgm:spPr/>
      <dgm:t>
        <a:bodyPr/>
        <a:lstStyle/>
        <a:p>
          <a:endParaRPr lang="ru-RU"/>
        </a:p>
      </dgm:t>
    </dgm:pt>
  </dgm:ptLst>
  <dgm:cxnLst>
    <dgm:cxn modelId="{3C4C73C3-8FF7-42B8-9A67-DE28BEEFA966}" srcId="{639928E7-BCED-43F5-94F0-1D2C3B7143E7}" destId="{C70DB38F-9F8C-4515-80BB-E20EC174F5F6}" srcOrd="3" destOrd="0" parTransId="{9AD4A783-7E35-456F-A0FF-79DA2DAA1A4E}" sibTransId="{C6D6F8E5-4D49-46BE-9A27-3E9C6DF959CC}"/>
    <dgm:cxn modelId="{658F5B0C-1D54-49E7-A641-B2807F7CA773}" type="presOf" srcId="{0B279F2C-133B-428A-9A13-5F4816A57828}" destId="{2614E838-9719-44E8-9805-491AFCA21E01}" srcOrd="0" destOrd="0" presId="urn:microsoft.com/office/officeart/2005/8/layout/pList1#1"/>
    <dgm:cxn modelId="{5B638A65-AE6D-4262-8FBA-DD4B9613CAE6}" type="presOf" srcId="{639928E7-BCED-43F5-94F0-1D2C3B7143E7}" destId="{5BAF1E62-1CA6-47E4-96F3-4AE7BDA03E86}" srcOrd="0" destOrd="0" presId="urn:microsoft.com/office/officeart/2005/8/layout/pList1#1"/>
    <dgm:cxn modelId="{C3B78A6F-642B-4363-AA5B-18595E2DC889}" type="presOf" srcId="{D2292263-3C3F-4D7C-B09F-35FAE5400E35}" destId="{D2C97181-2292-4098-B44C-010515A849F1}" srcOrd="0" destOrd="0" presId="urn:microsoft.com/office/officeart/2005/8/layout/pList1#1"/>
    <dgm:cxn modelId="{FB2713AF-C23F-475B-AF74-729F5FA23A64}" type="presOf" srcId="{8F96BE5C-DFF6-4037-8013-DC9A5368067C}" destId="{D9E01647-D503-4590-9DFC-7C33297FAB52}" srcOrd="0" destOrd="0" presId="urn:microsoft.com/office/officeart/2005/8/layout/pList1#1"/>
    <dgm:cxn modelId="{443A4DA3-65BE-45CC-AB08-EE327B0173B9}" srcId="{639928E7-BCED-43F5-94F0-1D2C3B7143E7}" destId="{8F96BE5C-DFF6-4037-8013-DC9A5368067C}" srcOrd="4" destOrd="0" parTransId="{B1906C88-39BC-46F8-8520-6A2C4BF11CDB}" sibTransId="{DE1D44E1-A841-4CAD-958C-E1CB9089D7D5}"/>
    <dgm:cxn modelId="{B33B4071-89FD-4DB2-B61B-59553DF589F2}" srcId="{639928E7-BCED-43F5-94F0-1D2C3B7143E7}" destId="{D2292263-3C3F-4D7C-B09F-35FAE5400E35}" srcOrd="2" destOrd="0" parTransId="{5183F663-F6FF-47C0-8C2D-05A45978A2AB}" sibTransId="{5F1A2CDF-ECF6-44CA-8C12-23A87CD31865}"/>
    <dgm:cxn modelId="{E4560A24-111A-4ACA-9396-0EF645FE22B5}" type="presOf" srcId="{46996FC1-D79C-4BE1-9A93-74740EA8BC5A}" destId="{484ACEBD-A1FB-4B8B-A1EB-1CC5885485F0}" srcOrd="0" destOrd="0" presId="urn:microsoft.com/office/officeart/2005/8/layout/pList1#1"/>
    <dgm:cxn modelId="{C06E6512-EE3E-4324-BC41-A3E4ED63EC2E}" type="presOf" srcId="{5F1A2CDF-ECF6-44CA-8C12-23A87CD31865}" destId="{E4550E97-D81A-4C6A-BC4F-9A624AEDCCF4}" srcOrd="0" destOrd="0" presId="urn:microsoft.com/office/officeart/2005/8/layout/pList1#1"/>
    <dgm:cxn modelId="{3FB42CE5-BA85-4C35-9C22-37F23AFD82CB}" srcId="{639928E7-BCED-43F5-94F0-1D2C3B7143E7}" destId="{46996FC1-D79C-4BE1-9A93-74740EA8BC5A}" srcOrd="0" destOrd="0" parTransId="{2A070FA4-3399-4B8C-9538-F95307B7ED16}" sibTransId="{A3398EB7-6975-4FA6-A3FF-880DB101B70E}"/>
    <dgm:cxn modelId="{33BC4D90-E753-4F5C-816F-2486129636D2}" type="presOf" srcId="{A3398EB7-6975-4FA6-A3FF-880DB101B70E}" destId="{ED03368E-ED67-4AC0-8DAA-62E58A3454D9}" srcOrd="0" destOrd="0" presId="urn:microsoft.com/office/officeart/2005/8/layout/pList1#1"/>
    <dgm:cxn modelId="{095C6ACD-A7D7-4DF0-8A7C-F6BD748F83AB}" type="presOf" srcId="{C70DB38F-9F8C-4515-80BB-E20EC174F5F6}" destId="{150DAF07-AFEF-4236-88C2-0ED29491A69E}" srcOrd="0" destOrd="0" presId="urn:microsoft.com/office/officeart/2005/8/layout/pList1#1"/>
    <dgm:cxn modelId="{3D2B1E06-09FC-4DDB-AC42-092B1AB3017D}" type="presOf" srcId="{DE4CCAD3-05A6-4B73-AB10-1755AD624800}" destId="{B8341E3B-71F8-420C-8CBF-B96D7041632C}" srcOrd="0" destOrd="0" presId="urn:microsoft.com/office/officeart/2005/8/layout/pList1#1"/>
    <dgm:cxn modelId="{E07193A1-AC6D-4AB9-962A-C46E85B8F267}" srcId="{639928E7-BCED-43F5-94F0-1D2C3B7143E7}" destId="{DE4CCAD3-05A6-4B73-AB10-1755AD624800}" srcOrd="1" destOrd="0" parTransId="{CF5AA17A-6818-46F0-96F4-E192F2D40408}" sibTransId="{0B279F2C-133B-428A-9A13-5F4816A57828}"/>
    <dgm:cxn modelId="{015E6E28-872C-4FAC-9395-802BCE23E91D}" type="presOf" srcId="{C6D6F8E5-4D49-46BE-9A27-3E9C6DF959CC}" destId="{7FBA03A8-D8EF-4D2C-BEB4-8BC2AE29604A}" srcOrd="0" destOrd="0" presId="urn:microsoft.com/office/officeart/2005/8/layout/pList1#1"/>
    <dgm:cxn modelId="{4AB30182-BD51-4C29-A7B8-D3766C152484}" type="presParOf" srcId="{5BAF1E62-1CA6-47E4-96F3-4AE7BDA03E86}" destId="{5C484457-7429-4E93-A31C-9835CD24BB55}" srcOrd="0" destOrd="0" presId="urn:microsoft.com/office/officeart/2005/8/layout/pList1#1"/>
    <dgm:cxn modelId="{46D72B12-9081-4E06-BDAB-304F4C7BDA8D}" type="presParOf" srcId="{5C484457-7429-4E93-A31C-9835CD24BB55}" destId="{CB4FF449-B7BB-4B3E-969F-1D5D9F3C8035}" srcOrd="0" destOrd="0" presId="urn:microsoft.com/office/officeart/2005/8/layout/pList1#1"/>
    <dgm:cxn modelId="{6E044E63-1702-4BA5-BD74-7D3EA19BF0D8}" type="presParOf" srcId="{5C484457-7429-4E93-A31C-9835CD24BB55}" destId="{484ACEBD-A1FB-4B8B-A1EB-1CC5885485F0}" srcOrd="1" destOrd="0" presId="urn:microsoft.com/office/officeart/2005/8/layout/pList1#1"/>
    <dgm:cxn modelId="{1B210DEC-4DF5-43CB-811E-D8D155C753AB}" type="presParOf" srcId="{5BAF1E62-1CA6-47E4-96F3-4AE7BDA03E86}" destId="{ED03368E-ED67-4AC0-8DAA-62E58A3454D9}" srcOrd="1" destOrd="0" presId="urn:microsoft.com/office/officeart/2005/8/layout/pList1#1"/>
    <dgm:cxn modelId="{5EEF5113-4338-45BA-B9BD-020F5FA44683}" type="presParOf" srcId="{5BAF1E62-1CA6-47E4-96F3-4AE7BDA03E86}" destId="{89AFACFA-09C2-47FB-9E51-EE44E281F3AC}" srcOrd="2" destOrd="0" presId="urn:microsoft.com/office/officeart/2005/8/layout/pList1#1"/>
    <dgm:cxn modelId="{D4C5EC96-50B3-4232-B4E0-F434FC9AC2ED}" type="presParOf" srcId="{89AFACFA-09C2-47FB-9E51-EE44E281F3AC}" destId="{8364F690-372E-45C7-A902-5B2F0208E90E}" srcOrd="0" destOrd="0" presId="urn:microsoft.com/office/officeart/2005/8/layout/pList1#1"/>
    <dgm:cxn modelId="{841D047C-46B6-43AE-9917-8D37EAEE2A0D}" type="presParOf" srcId="{89AFACFA-09C2-47FB-9E51-EE44E281F3AC}" destId="{B8341E3B-71F8-420C-8CBF-B96D7041632C}" srcOrd="1" destOrd="0" presId="urn:microsoft.com/office/officeart/2005/8/layout/pList1#1"/>
    <dgm:cxn modelId="{6989DC90-A749-44BE-A2D7-0981303790BA}" type="presParOf" srcId="{5BAF1E62-1CA6-47E4-96F3-4AE7BDA03E86}" destId="{2614E838-9719-44E8-9805-491AFCA21E01}" srcOrd="3" destOrd="0" presId="urn:microsoft.com/office/officeart/2005/8/layout/pList1#1"/>
    <dgm:cxn modelId="{3D064705-E646-4DFB-9CE3-671669231D3C}" type="presParOf" srcId="{5BAF1E62-1CA6-47E4-96F3-4AE7BDA03E86}" destId="{50BE13A8-B0E2-4218-9319-99422937589C}" srcOrd="4" destOrd="0" presId="urn:microsoft.com/office/officeart/2005/8/layout/pList1#1"/>
    <dgm:cxn modelId="{3EC58A57-2053-4053-80FA-4EBC53458B77}" type="presParOf" srcId="{50BE13A8-B0E2-4218-9319-99422937589C}" destId="{754CEA9F-CE80-4ECE-9CC3-42B39325D3D9}" srcOrd="0" destOrd="0" presId="urn:microsoft.com/office/officeart/2005/8/layout/pList1#1"/>
    <dgm:cxn modelId="{4C4425C5-B474-4145-8A6A-F4E0FBE6FB24}" type="presParOf" srcId="{50BE13A8-B0E2-4218-9319-99422937589C}" destId="{D2C97181-2292-4098-B44C-010515A849F1}" srcOrd="1" destOrd="0" presId="urn:microsoft.com/office/officeart/2005/8/layout/pList1#1"/>
    <dgm:cxn modelId="{6D2F2E53-5AC5-4DC8-B126-77B8F252687D}" type="presParOf" srcId="{5BAF1E62-1CA6-47E4-96F3-4AE7BDA03E86}" destId="{E4550E97-D81A-4C6A-BC4F-9A624AEDCCF4}" srcOrd="5" destOrd="0" presId="urn:microsoft.com/office/officeart/2005/8/layout/pList1#1"/>
    <dgm:cxn modelId="{F9645CA9-D8E2-4EFD-B4D3-AD338D84184E}" type="presParOf" srcId="{5BAF1E62-1CA6-47E4-96F3-4AE7BDA03E86}" destId="{14FD28D5-6B25-4F5F-9E0E-8A493861730E}" srcOrd="6" destOrd="0" presId="urn:microsoft.com/office/officeart/2005/8/layout/pList1#1"/>
    <dgm:cxn modelId="{FEF1B2ED-1819-477E-B323-3C4FE65B3BC8}" type="presParOf" srcId="{14FD28D5-6B25-4F5F-9E0E-8A493861730E}" destId="{6B5C1A6C-597D-4C04-9F03-FA4CDE00142E}" srcOrd="0" destOrd="0" presId="urn:microsoft.com/office/officeart/2005/8/layout/pList1#1"/>
    <dgm:cxn modelId="{84C08C24-0022-4724-95B0-37C7A93E951B}" type="presParOf" srcId="{14FD28D5-6B25-4F5F-9E0E-8A493861730E}" destId="{150DAF07-AFEF-4236-88C2-0ED29491A69E}" srcOrd="1" destOrd="0" presId="urn:microsoft.com/office/officeart/2005/8/layout/pList1#1"/>
    <dgm:cxn modelId="{C4143189-EDCD-42AE-90E2-3BAEC6F10EEA}" type="presParOf" srcId="{5BAF1E62-1CA6-47E4-96F3-4AE7BDA03E86}" destId="{7FBA03A8-D8EF-4D2C-BEB4-8BC2AE29604A}" srcOrd="7" destOrd="0" presId="urn:microsoft.com/office/officeart/2005/8/layout/pList1#1"/>
    <dgm:cxn modelId="{4C2FE1F1-8BEF-48DD-B3A3-FFEA27E10E5E}" type="presParOf" srcId="{5BAF1E62-1CA6-47E4-96F3-4AE7BDA03E86}" destId="{D562E0B7-F49B-4DB0-BC22-2204B48CE0E3}" srcOrd="8" destOrd="0" presId="urn:microsoft.com/office/officeart/2005/8/layout/pList1#1"/>
    <dgm:cxn modelId="{CD4339FE-D1CD-429B-A8D5-88C3F9375069}" type="presParOf" srcId="{D562E0B7-F49B-4DB0-BC22-2204B48CE0E3}" destId="{01D63F9B-F578-4BF7-A7F3-ABF2A63D88EA}" srcOrd="0" destOrd="0" presId="urn:microsoft.com/office/officeart/2005/8/layout/pList1#1"/>
    <dgm:cxn modelId="{50D579A2-485D-439C-85B4-3CAD98FF1845}" type="presParOf" srcId="{D562E0B7-F49B-4DB0-BC22-2204B48CE0E3}" destId="{D9E01647-D503-4590-9DFC-7C33297FAB52}"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366B58-91B0-46FC-89CE-88278C06EE2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ru-RU"/>
        </a:p>
      </dgm:t>
    </dgm:pt>
    <dgm:pt modelId="{74A4BCA9-5BC9-4388-9C98-C4A47480040B}">
      <dgm:prSet phldrT="[Текст]" custT="1"/>
      <dgm:spPr/>
      <dgm:t>
        <a:bodyPr/>
        <a:lstStyle/>
        <a:p>
          <a:r>
            <a:rPr lang="ru-RU" sz="1800" dirty="0" smtClean="0"/>
            <a:t>Количество участников увеличилось с </a:t>
          </a:r>
          <a:r>
            <a:rPr lang="ru-RU" sz="1800" b="1" u="sng" dirty="0" smtClean="0"/>
            <a:t>4481</a:t>
          </a:r>
          <a:r>
            <a:rPr lang="ru-RU" sz="1800" dirty="0" smtClean="0"/>
            <a:t> до </a:t>
          </a:r>
          <a:r>
            <a:rPr lang="ru-RU" sz="1800" b="1" u="sng" dirty="0" smtClean="0"/>
            <a:t>4990 </a:t>
          </a:r>
          <a:r>
            <a:rPr lang="ru-RU" sz="1800" dirty="0" smtClean="0"/>
            <a:t> </a:t>
          </a:r>
          <a:r>
            <a:rPr lang="ru-RU" sz="1800" dirty="0" smtClean="0"/>
            <a:t>пользователей</a:t>
          </a:r>
        </a:p>
      </dgm:t>
    </dgm:pt>
    <dgm:pt modelId="{258C0E79-9BA5-4FCE-842D-C10D7BE6073F}" type="parTrans" cxnId="{1495AA57-8CA9-46D0-9F11-1D59D616982E}">
      <dgm:prSet/>
      <dgm:spPr/>
      <dgm:t>
        <a:bodyPr/>
        <a:lstStyle/>
        <a:p>
          <a:endParaRPr lang="ru-RU"/>
        </a:p>
      </dgm:t>
    </dgm:pt>
    <dgm:pt modelId="{24B5D972-E242-4FAA-97B4-99EC033AB2DE}" type="sibTrans" cxnId="{1495AA57-8CA9-46D0-9F11-1D59D616982E}">
      <dgm:prSet/>
      <dgm:spPr/>
      <dgm:t>
        <a:bodyPr/>
        <a:lstStyle/>
        <a:p>
          <a:endParaRPr lang="ru-RU"/>
        </a:p>
      </dgm:t>
    </dgm:pt>
    <dgm:pt modelId="{0C145754-6796-471B-9DF7-935C71AC4067}">
      <dgm:prSet phldrT="[Текст]" custT="1"/>
      <dgm:spPr/>
      <dgm:t>
        <a:bodyPr/>
        <a:lstStyle/>
        <a:p>
          <a:r>
            <a:rPr lang="ru-RU" sz="1800" dirty="0" smtClean="0"/>
            <a:t>Полный охват аудитории </a:t>
          </a:r>
        </a:p>
        <a:p>
          <a:r>
            <a:rPr lang="ru-RU" sz="1800" b="1" u="sng" dirty="0" smtClean="0"/>
            <a:t>14416 </a:t>
          </a:r>
          <a:r>
            <a:rPr lang="ru-RU" sz="1800" b="0" u="none" dirty="0" smtClean="0"/>
            <a:t> </a:t>
          </a:r>
          <a:r>
            <a:rPr lang="ru-RU" sz="1800" dirty="0" smtClean="0"/>
            <a:t>пользователей в месяц</a:t>
          </a:r>
          <a:endParaRPr lang="ru-RU" sz="1800" dirty="0"/>
        </a:p>
      </dgm:t>
    </dgm:pt>
    <dgm:pt modelId="{D42DA07A-B804-4EE5-872E-DB8C465B41AC}" type="parTrans" cxnId="{ABAFF89F-16E7-45F7-AA9F-56E14B5F25BD}">
      <dgm:prSet/>
      <dgm:spPr/>
      <dgm:t>
        <a:bodyPr/>
        <a:lstStyle/>
        <a:p>
          <a:endParaRPr lang="ru-RU"/>
        </a:p>
      </dgm:t>
    </dgm:pt>
    <dgm:pt modelId="{56BE8FD8-59C3-4189-A5D4-44011C68E949}" type="sibTrans" cxnId="{ABAFF89F-16E7-45F7-AA9F-56E14B5F25BD}">
      <dgm:prSet/>
      <dgm:spPr/>
      <dgm:t>
        <a:bodyPr/>
        <a:lstStyle/>
        <a:p>
          <a:endParaRPr lang="ru-RU"/>
        </a:p>
      </dgm:t>
    </dgm:pt>
    <dgm:pt modelId="{7834B00F-8E31-4C1F-BD0C-8E6641F479B6}">
      <dgm:prSet phldrT="[Текст]" custT="1"/>
      <dgm:spPr/>
      <dgm:t>
        <a:bodyPr/>
        <a:lstStyle/>
        <a:p>
          <a:r>
            <a:rPr lang="ru-RU" sz="1800" dirty="0" smtClean="0"/>
            <a:t>Среднее кол-во откликов в месяц </a:t>
          </a:r>
        </a:p>
        <a:p>
          <a:r>
            <a:rPr lang="ru-RU" sz="1800" b="1" u="sng" dirty="0" smtClean="0"/>
            <a:t>6578</a:t>
          </a:r>
          <a:r>
            <a:rPr lang="ru-RU" sz="1800" dirty="0" smtClean="0"/>
            <a:t>  </a:t>
          </a:r>
          <a:r>
            <a:rPr lang="ru-RU" sz="1800" dirty="0" smtClean="0"/>
            <a:t>просмотров</a:t>
          </a:r>
          <a:endParaRPr lang="ru-RU" sz="1800" dirty="0"/>
        </a:p>
      </dgm:t>
    </dgm:pt>
    <dgm:pt modelId="{611E4B55-3334-4F29-AA7D-E03ECD63451E}" type="parTrans" cxnId="{10B63833-9558-4817-AB32-29AAC6953527}">
      <dgm:prSet/>
      <dgm:spPr/>
      <dgm:t>
        <a:bodyPr/>
        <a:lstStyle/>
        <a:p>
          <a:endParaRPr lang="ru-RU"/>
        </a:p>
      </dgm:t>
    </dgm:pt>
    <dgm:pt modelId="{2EF5806D-4A3D-4077-A110-47AD0A4B62CE}" type="sibTrans" cxnId="{10B63833-9558-4817-AB32-29AAC6953527}">
      <dgm:prSet/>
      <dgm:spPr/>
      <dgm:t>
        <a:bodyPr/>
        <a:lstStyle/>
        <a:p>
          <a:endParaRPr lang="ru-RU"/>
        </a:p>
      </dgm:t>
    </dgm:pt>
    <dgm:pt modelId="{01C23AA8-3C31-49B0-9F7C-8451B2A87327}">
      <dgm:prSet custT="1"/>
      <dgm:spPr/>
      <dgm:t>
        <a:bodyPr/>
        <a:lstStyle/>
        <a:p>
          <a:r>
            <a:rPr lang="ru-RU" sz="1800" dirty="0" smtClean="0"/>
            <a:t>Уникальные пользователи</a:t>
          </a:r>
        </a:p>
        <a:p>
          <a:r>
            <a:rPr lang="ru-RU" sz="1800" b="1" i="0" u="sng" dirty="0" smtClean="0"/>
            <a:t>1427</a:t>
          </a:r>
          <a:r>
            <a:rPr lang="ru-RU" sz="1800" dirty="0" smtClean="0"/>
            <a:t>  </a:t>
          </a:r>
          <a:r>
            <a:rPr lang="ru-RU" sz="1800" dirty="0" smtClean="0"/>
            <a:t>посетителей в месяц</a:t>
          </a:r>
          <a:endParaRPr lang="ru-RU" sz="1800" dirty="0"/>
        </a:p>
      </dgm:t>
    </dgm:pt>
    <dgm:pt modelId="{EBDBBCA3-5CDF-44B2-9199-E914AD70F69F}" type="parTrans" cxnId="{B32B2401-AA23-41FF-904E-87D760DB4FF1}">
      <dgm:prSet/>
      <dgm:spPr/>
      <dgm:t>
        <a:bodyPr/>
        <a:lstStyle/>
        <a:p>
          <a:endParaRPr lang="ru-RU"/>
        </a:p>
      </dgm:t>
    </dgm:pt>
    <dgm:pt modelId="{13B204C6-280C-47DD-891E-95F847E9F4B9}" type="sibTrans" cxnId="{B32B2401-AA23-41FF-904E-87D760DB4FF1}">
      <dgm:prSet/>
      <dgm:spPr/>
      <dgm:t>
        <a:bodyPr/>
        <a:lstStyle/>
        <a:p>
          <a:endParaRPr lang="ru-RU"/>
        </a:p>
      </dgm:t>
    </dgm:pt>
    <dgm:pt modelId="{5DE6FB3C-AFE4-474E-B779-7BFAC37A2723}" type="pres">
      <dgm:prSet presAssocID="{18366B58-91B0-46FC-89CE-88278C06EE23}" presName="linear" presStyleCnt="0">
        <dgm:presLayoutVars>
          <dgm:dir/>
          <dgm:animLvl val="lvl"/>
          <dgm:resizeHandles val="exact"/>
        </dgm:presLayoutVars>
      </dgm:prSet>
      <dgm:spPr/>
      <dgm:t>
        <a:bodyPr/>
        <a:lstStyle/>
        <a:p>
          <a:endParaRPr lang="ru-RU"/>
        </a:p>
      </dgm:t>
    </dgm:pt>
    <dgm:pt modelId="{5BD5455D-C527-4C49-8982-70D610A4499E}" type="pres">
      <dgm:prSet presAssocID="{74A4BCA9-5BC9-4388-9C98-C4A47480040B}" presName="parentLin" presStyleCnt="0"/>
      <dgm:spPr/>
      <dgm:t>
        <a:bodyPr/>
        <a:lstStyle/>
        <a:p>
          <a:endParaRPr lang="ru-RU"/>
        </a:p>
      </dgm:t>
    </dgm:pt>
    <dgm:pt modelId="{CB81D4F3-1F72-4A92-88E6-F169F2E9AB90}" type="pres">
      <dgm:prSet presAssocID="{74A4BCA9-5BC9-4388-9C98-C4A47480040B}" presName="parentLeftMargin" presStyleLbl="node1" presStyleIdx="0" presStyleCnt="4"/>
      <dgm:spPr/>
      <dgm:t>
        <a:bodyPr/>
        <a:lstStyle/>
        <a:p>
          <a:endParaRPr lang="ru-RU"/>
        </a:p>
      </dgm:t>
    </dgm:pt>
    <dgm:pt modelId="{DDA65EA3-A3B6-449D-82AA-9DDE54416C8F}" type="pres">
      <dgm:prSet presAssocID="{74A4BCA9-5BC9-4388-9C98-C4A47480040B}" presName="parentText" presStyleLbl="node1" presStyleIdx="0" presStyleCnt="4">
        <dgm:presLayoutVars>
          <dgm:chMax val="0"/>
          <dgm:bulletEnabled val="1"/>
        </dgm:presLayoutVars>
      </dgm:prSet>
      <dgm:spPr/>
      <dgm:t>
        <a:bodyPr/>
        <a:lstStyle/>
        <a:p>
          <a:endParaRPr lang="ru-RU"/>
        </a:p>
      </dgm:t>
    </dgm:pt>
    <dgm:pt modelId="{5A1C926C-463B-4CB0-AB98-5BE8190627DE}" type="pres">
      <dgm:prSet presAssocID="{74A4BCA9-5BC9-4388-9C98-C4A47480040B}" presName="negativeSpace" presStyleCnt="0"/>
      <dgm:spPr/>
      <dgm:t>
        <a:bodyPr/>
        <a:lstStyle/>
        <a:p>
          <a:endParaRPr lang="ru-RU"/>
        </a:p>
      </dgm:t>
    </dgm:pt>
    <dgm:pt modelId="{05895899-C9DF-4969-9BE9-E35EAD242BEE}" type="pres">
      <dgm:prSet presAssocID="{74A4BCA9-5BC9-4388-9C98-C4A47480040B}" presName="childText" presStyleLbl="conFgAcc1" presStyleIdx="0" presStyleCnt="4">
        <dgm:presLayoutVars>
          <dgm:bulletEnabled val="1"/>
        </dgm:presLayoutVars>
      </dgm:prSet>
      <dgm:spPr/>
      <dgm:t>
        <a:bodyPr/>
        <a:lstStyle/>
        <a:p>
          <a:endParaRPr lang="ru-RU"/>
        </a:p>
      </dgm:t>
    </dgm:pt>
    <dgm:pt modelId="{944CBACB-1755-42F6-9137-9AAB03640925}" type="pres">
      <dgm:prSet presAssocID="{24B5D972-E242-4FAA-97B4-99EC033AB2DE}" presName="spaceBetweenRectangles" presStyleCnt="0"/>
      <dgm:spPr/>
      <dgm:t>
        <a:bodyPr/>
        <a:lstStyle/>
        <a:p>
          <a:endParaRPr lang="ru-RU"/>
        </a:p>
      </dgm:t>
    </dgm:pt>
    <dgm:pt modelId="{455CA429-8923-4457-8DD9-C476FCEA0050}" type="pres">
      <dgm:prSet presAssocID="{0C145754-6796-471B-9DF7-935C71AC4067}" presName="parentLin" presStyleCnt="0"/>
      <dgm:spPr/>
      <dgm:t>
        <a:bodyPr/>
        <a:lstStyle/>
        <a:p>
          <a:endParaRPr lang="ru-RU"/>
        </a:p>
      </dgm:t>
    </dgm:pt>
    <dgm:pt modelId="{39FAE9CF-D6E9-4BCD-B95F-4E89B037733F}" type="pres">
      <dgm:prSet presAssocID="{0C145754-6796-471B-9DF7-935C71AC4067}" presName="parentLeftMargin" presStyleLbl="node1" presStyleIdx="0" presStyleCnt="4"/>
      <dgm:spPr/>
      <dgm:t>
        <a:bodyPr/>
        <a:lstStyle/>
        <a:p>
          <a:endParaRPr lang="ru-RU"/>
        </a:p>
      </dgm:t>
    </dgm:pt>
    <dgm:pt modelId="{CBA4AB5E-B16F-4691-A074-021224583D35}" type="pres">
      <dgm:prSet presAssocID="{0C145754-6796-471B-9DF7-935C71AC4067}" presName="parentText" presStyleLbl="node1" presStyleIdx="1" presStyleCnt="4">
        <dgm:presLayoutVars>
          <dgm:chMax val="0"/>
          <dgm:bulletEnabled val="1"/>
        </dgm:presLayoutVars>
      </dgm:prSet>
      <dgm:spPr/>
      <dgm:t>
        <a:bodyPr/>
        <a:lstStyle/>
        <a:p>
          <a:endParaRPr lang="ru-RU"/>
        </a:p>
      </dgm:t>
    </dgm:pt>
    <dgm:pt modelId="{63FDAA1E-8F40-4996-97A5-972FE02FFB11}" type="pres">
      <dgm:prSet presAssocID="{0C145754-6796-471B-9DF7-935C71AC4067}" presName="negativeSpace" presStyleCnt="0"/>
      <dgm:spPr/>
      <dgm:t>
        <a:bodyPr/>
        <a:lstStyle/>
        <a:p>
          <a:endParaRPr lang="ru-RU"/>
        </a:p>
      </dgm:t>
    </dgm:pt>
    <dgm:pt modelId="{603FA90D-3992-4F13-933D-0EFC6D078D0F}" type="pres">
      <dgm:prSet presAssocID="{0C145754-6796-471B-9DF7-935C71AC4067}" presName="childText" presStyleLbl="conFgAcc1" presStyleIdx="1" presStyleCnt="4">
        <dgm:presLayoutVars>
          <dgm:bulletEnabled val="1"/>
        </dgm:presLayoutVars>
      </dgm:prSet>
      <dgm:spPr/>
      <dgm:t>
        <a:bodyPr/>
        <a:lstStyle/>
        <a:p>
          <a:endParaRPr lang="ru-RU"/>
        </a:p>
      </dgm:t>
    </dgm:pt>
    <dgm:pt modelId="{D2E4F491-440C-44ED-99DB-C58B4EB661B3}" type="pres">
      <dgm:prSet presAssocID="{56BE8FD8-59C3-4189-A5D4-44011C68E949}" presName="spaceBetweenRectangles" presStyleCnt="0"/>
      <dgm:spPr/>
      <dgm:t>
        <a:bodyPr/>
        <a:lstStyle/>
        <a:p>
          <a:endParaRPr lang="ru-RU"/>
        </a:p>
      </dgm:t>
    </dgm:pt>
    <dgm:pt modelId="{9F660206-27F2-40AB-A4EF-159FD29DBBAA}" type="pres">
      <dgm:prSet presAssocID="{7834B00F-8E31-4C1F-BD0C-8E6641F479B6}" presName="parentLin" presStyleCnt="0"/>
      <dgm:spPr/>
      <dgm:t>
        <a:bodyPr/>
        <a:lstStyle/>
        <a:p>
          <a:endParaRPr lang="ru-RU"/>
        </a:p>
      </dgm:t>
    </dgm:pt>
    <dgm:pt modelId="{334B194E-3553-4FD6-AB8A-9988BDBB823C}" type="pres">
      <dgm:prSet presAssocID="{7834B00F-8E31-4C1F-BD0C-8E6641F479B6}" presName="parentLeftMargin" presStyleLbl="node1" presStyleIdx="1" presStyleCnt="4"/>
      <dgm:spPr/>
      <dgm:t>
        <a:bodyPr/>
        <a:lstStyle/>
        <a:p>
          <a:endParaRPr lang="ru-RU"/>
        </a:p>
      </dgm:t>
    </dgm:pt>
    <dgm:pt modelId="{A7A1A187-3B02-47F2-9246-6F8707AEA98D}" type="pres">
      <dgm:prSet presAssocID="{7834B00F-8E31-4C1F-BD0C-8E6641F479B6}" presName="parentText" presStyleLbl="node1" presStyleIdx="2" presStyleCnt="4">
        <dgm:presLayoutVars>
          <dgm:chMax val="0"/>
          <dgm:bulletEnabled val="1"/>
        </dgm:presLayoutVars>
      </dgm:prSet>
      <dgm:spPr/>
      <dgm:t>
        <a:bodyPr/>
        <a:lstStyle/>
        <a:p>
          <a:endParaRPr lang="ru-RU"/>
        </a:p>
      </dgm:t>
    </dgm:pt>
    <dgm:pt modelId="{F49AA64C-6FC6-4CFF-A588-F10162E961D4}" type="pres">
      <dgm:prSet presAssocID="{7834B00F-8E31-4C1F-BD0C-8E6641F479B6}" presName="negativeSpace" presStyleCnt="0"/>
      <dgm:spPr/>
      <dgm:t>
        <a:bodyPr/>
        <a:lstStyle/>
        <a:p>
          <a:endParaRPr lang="ru-RU"/>
        </a:p>
      </dgm:t>
    </dgm:pt>
    <dgm:pt modelId="{E54061E7-8198-42E1-AF54-AB64DE7DCAFC}" type="pres">
      <dgm:prSet presAssocID="{7834B00F-8E31-4C1F-BD0C-8E6641F479B6}" presName="childText" presStyleLbl="conFgAcc1" presStyleIdx="2" presStyleCnt="4">
        <dgm:presLayoutVars>
          <dgm:bulletEnabled val="1"/>
        </dgm:presLayoutVars>
      </dgm:prSet>
      <dgm:spPr/>
      <dgm:t>
        <a:bodyPr/>
        <a:lstStyle/>
        <a:p>
          <a:endParaRPr lang="ru-RU"/>
        </a:p>
      </dgm:t>
    </dgm:pt>
    <dgm:pt modelId="{E527607B-0A72-44D3-85E9-EC12D62B519E}" type="pres">
      <dgm:prSet presAssocID="{2EF5806D-4A3D-4077-A110-47AD0A4B62CE}" presName="spaceBetweenRectangles" presStyleCnt="0"/>
      <dgm:spPr/>
      <dgm:t>
        <a:bodyPr/>
        <a:lstStyle/>
        <a:p>
          <a:endParaRPr lang="ru-RU"/>
        </a:p>
      </dgm:t>
    </dgm:pt>
    <dgm:pt modelId="{61854E47-FC91-4136-BED0-C0EA01871B1F}" type="pres">
      <dgm:prSet presAssocID="{01C23AA8-3C31-49B0-9F7C-8451B2A87327}" presName="parentLin" presStyleCnt="0"/>
      <dgm:spPr/>
      <dgm:t>
        <a:bodyPr/>
        <a:lstStyle/>
        <a:p>
          <a:endParaRPr lang="ru-RU"/>
        </a:p>
      </dgm:t>
    </dgm:pt>
    <dgm:pt modelId="{ABE9A79A-D4BE-460A-BFF2-5D60A23F3B01}" type="pres">
      <dgm:prSet presAssocID="{01C23AA8-3C31-49B0-9F7C-8451B2A87327}" presName="parentLeftMargin" presStyleLbl="node1" presStyleIdx="2" presStyleCnt="4"/>
      <dgm:spPr/>
      <dgm:t>
        <a:bodyPr/>
        <a:lstStyle/>
        <a:p>
          <a:endParaRPr lang="ru-RU"/>
        </a:p>
      </dgm:t>
    </dgm:pt>
    <dgm:pt modelId="{72F2B483-10C4-4A31-98A3-3C61176AA6A3}" type="pres">
      <dgm:prSet presAssocID="{01C23AA8-3C31-49B0-9F7C-8451B2A87327}" presName="parentText" presStyleLbl="node1" presStyleIdx="3" presStyleCnt="4">
        <dgm:presLayoutVars>
          <dgm:chMax val="0"/>
          <dgm:bulletEnabled val="1"/>
        </dgm:presLayoutVars>
      </dgm:prSet>
      <dgm:spPr/>
      <dgm:t>
        <a:bodyPr/>
        <a:lstStyle/>
        <a:p>
          <a:endParaRPr lang="ru-RU"/>
        </a:p>
      </dgm:t>
    </dgm:pt>
    <dgm:pt modelId="{C4EBB8F2-A59B-46AE-B5C1-51862D19C28D}" type="pres">
      <dgm:prSet presAssocID="{01C23AA8-3C31-49B0-9F7C-8451B2A87327}" presName="negativeSpace" presStyleCnt="0"/>
      <dgm:spPr/>
      <dgm:t>
        <a:bodyPr/>
        <a:lstStyle/>
        <a:p>
          <a:endParaRPr lang="ru-RU"/>
        </a:p>
      </dgm:t>
    </dgm:pt>
    <dgm:pt modelId="{FD861847-C915-47A6-9683-E813EC2BA232}" type="pres">
      <dgm:prSet presAssocID="{01C23AA8-3C31-49B0-9F7C-8451B2A87327}" presName="childText" presStyleLbl="conFgAcc1" presStyleIdx="3" presStyleCnt="4">
        <dgm:presLayoutVars>
          <dgm:bulletEnabled val="1"/>
        </dgm:presLayoutVars>
      </dgm:prSet>
      <dgm:spPr/>
      <dgm:t>
        <a:bodyPr/>
        <a:lstStyle/>
        <a:p>
          <a:endParaRPr lang="ru-RU"/>
        </a:p>
      </dgm:t>
    </dgm:pt>
  </dgm:ptLst>
  <dgm:cxnLst>
    <dgm:cxn modelId="{519B26BF-1487-4ED8-AE5D-5F37D1BF97B2}" type="presOf" srcId="{0C145754-6796-471B-9DF7-935C71AC4067}" destId="{39FAE9CF-D6E9-4BCD-B95F-4E89B037733F}" srcOrd="0" destOrd="0" presId="urn:microsoft.com/office/officeart/2005/8/layout/list1"/>
    <dgm:cxn modelId="{B32B2401-AA23-41FF-904E-87D760DB4FF1}" srcId="{18366B58-91B0-46FC-89CE-88278C06EE23}" destId="{01C23AA8-3C31-49B0-9F7C-8451B2A87327}" srcOrd="3" destOrd="0" parTransId="{EBDBBCA3-5CDF-44B2-9199-E914AD70F69F}" sibTransId="{13B204C6-280C-47DD-891E-95F847E9F4B9}"/>
    <dgm:cxn modelId="{1C5454E7-5BD0-4CBB-B8C5-4CD9B1AAE1C7}" type="presOf" srcId="{74A4BCA9-5BC9-4388-9C98-C4A47480040B}" destId="{DDA65EA3-A3B6-449D-82AA-9DDE54416C8F}" srcOrd="1" destOrd="0" presId="urn:microsoft.com/office/officeart/2005/8/layout/list1"/>
    <dgm:cxn modelId="{C059A4B4-E222-46AD-A730-9178DB6BB8E3}" type="presOf" srcId="{7834B00F-8E31-4C1F-BD0C-8E6641F479B6}" destId="{A7A1A187-3B02-47F2-9246-6F8707AEA98D}" srcOrd="1" destOrd="0" presId="urn:microsoft.com/office/officeart/2005/8/layout/list1"/>
    <dgm:cxn modelId="{1495AA57-8CA9-46D0-9F11-1D59D616982E}" srcId="{18366B58-91B0-46FC-89CE-88278C06EE23}" destId="{74A4BCA9-5BC9-4388-9C98-C4A47480040B}" srcOrd="0" destOrd="0" parTransId="{258C0E79-9BA5-4FCE-842D-C10D7BE6073F}" sibTransId="{24B5D972-E242-4FAA-97B4-99EC033AB2DE}"/>
    <dgm:cxn modelId="{67E257EA-2F6A-4111-9904-2D7A884140F7}" type="presOf" srcId="{01C23AA8-3C31-49B0-9F7C-8451B2A87327}" destId="{ABE9A79A-D4BE-460A-BFF2-5D60A23F3B01}" srcOrd="0" destOrd="0" presId="urn:microsoft.com/office/officeart/2005/8/layout/list1"/>
    <dgm:cxn modelId="{74A31C83-2BE4-4A01-B74A-89350DF93946}" type="presOf" srcId="{7834B00F-8E31-4C1F-BD0C-8E6641F479B6}" destId="{334B194E-3553-4FD6-AB8A-9988BDBB823C}" srcOrd="0" destOrd="0" presId="urn:microsoft.com/office/officeart/2005/8/layout/list1"/>
    <dgm:cxn modelId="{4476A952-1F3F-4B3C-A0B1-0BEAF96B12A3}" type="presOf" srcId="{74A4BCA9-5BC9-4388-9C98-C4A47480040B}" destId="{CB81D4F3-1F72-4A92-88E6-F169F2E9AB90}" srcOrd="0" destOrd="0" presId="urn:microsoft.com/office/officeart/2005/8/layout/list1"/>
    <dgm:cxn modelId="{E3414CB2-4E09-423C-A5F9-90895AC4B66B}" type="presOf" srcId="{18366B58-91B0-46FC-89CE-88278C06EE23}" destId="{5DE6FB3C-AFE4-474E-B779-7BFAC37A2723}" srcOrd="0" destOrd="0" presId="urn:microsoft.com/office/officeart/2005/8/layout/list1"/>
    <dgm:cxn modelId="{10B63833-9558-4817-AB32-29AAC6953527}" srcId="{18366B58-91B0-46FC-89CE-88278C06EE23}" destId="{7834B00F-8E31-4C1F-BD0C-8E6641F479B6}" srcOrd="2" destOrd="0" parTransId="{611E4B55-3334-4F29-AA7D-E03ECD63451E}" sibTransId="{2EF5806D-4A3D-4077-A110-47AD0A4B62CE}"/>
    <dgm:cxn modelId="{D6ED8414-F46F-400E-B1BA-02D311266A97}" type="presOf" srcId="{01C23AA8-3C31-49B0-9F7C-8451B2A87327}" destId="{72F2B483-10C4-4A31-98A3-3C61176AA6A3}" srcOrd="1" destOrd="0" presId="urn:microsoft.com/office/officeart/2005/8/layout/list1"/>
    <dgm:cxn modelId="{ABAFF89F-16E7-45F7-AA9F-56E14B5F25BD}" srcId="{18366B58-91B0-46FC-89CE-88278C06EE23}" destId="{0C145754-6796-471B-9DF7-935C71AC4067}" srcOrd="1" destOrd="0" parTransId="{D42DA07A-B804-4EE5-872E-DB8C465B41AC}" sibTransId="{56BE8FD8-59C3-4189-A5D4-44011C68E949}"/>
    <dgm:cxn modelId="{EF4A23D3-18D6-46B8-B280-B0CBAF8A6650}" type="presOf" srcId="{0C145754-6796-471B-9DF7-935C71AC4067}" destId="{CBA4AB5E-B16F-4691-A074-021224583D35}" srcOrd="1" destOrd="0" presId="urn:microsoft.com/office/officeart/2005/8/layout/list1"/>
    <dgm:cxn modelId="{D336BE9D-468A-49E2-9DAD-1FFEEBA2EBC8}" type="presParOf" srcId="{5DE6FB3C-AFE4-474E-B779-7BFAC37A2723}" destId="{5BD5455D-C527-4C49-8982-70D610A4499E}" srcOrd="0" destOrd="0" presId="urn:microsoft.com/office/officeart/2005/8/layout/list1"/>
    <dgm:cxn modelId="{AAEBF078-36BE-42EC-8C81-301113F627FF}" type="presParOf" srcId="{5BD5455D-C527-4C49-8982-70D610A4499E}" destId="{CB81D4F3-1F72-4A92-88E6-F169F2E9AB90}" srcOrd="0" destOrd="0" presId="urn:microsoft.com/office/officeart/2005/8/layout/list1"/>
    <dgm:cxn modelId="{4BA07C74-7B27-4CFC-9889-CA0094D9AC71}" type="presParOf" srcId="{5BD5455D-C527-4C49-8982-70D610A4499E}" destId="{DDA65EA3-A3B6-449D-82AA-9DDE54416C8F}" srcOrd="1" destOrd="0" presId="urn:microsoft.com/office/officeart/2005/8/layout/list1"/>
    <dgm:cxn modelId="{C90845CE-0CA2-42F1-8889-99DC5184DBDA}" type="presParOf" srcId="{5DE6FB3C-AFE4-474E-B779-7BFAC37A2723}" destId="{5A1C926C-463B-4CB0-AB98-5BE8190627DE}" srcOrd="1" destOrd="0" presId="urn:microsoft.com/office/officeart/2005/8/layout/list1"/>
    <dgm:cxn modelId="{5EC892A3-6BF3-4B29-9016-59A4A103AEEB}" type="presParOf" srcId="{5DE6FB3C-AFE4-474E-B779-7BFAC37A2723}" destId="{05895899-C9DF-4969-9BE9-E35EAD242BEE}" srcOrd="2" destOrd="0" presId="urn:microsoft.com/office/officeart/2005/8/layout/list1"/>
    <dgm:cxn modelId="{73842487-42BF-4DCB-91F8-E4E147E4686D}" type="presParOf" srcId="{5DE6FB3C-AFE4-474E-B779-7BFAC37A2723}" destId="{944CBACB-1755-42F6-9137-9AAB03640925}" srcOrd="3" destOrd="0" presId="urn:microsoft.com/office/officeart/2005/8/layout/list1"/>
    <dgm:cxn modelId="{DA57070F-EF29-482B-ACDC-6490DDB1DE18}" type="presParOf" srcId="{5DE6FB3C-AFE4-474E-B779-7BFAC37A2723}" destId="{455CA429-8923-4457-8DD9-C476FCEA0050}" srcOrd="4" destOrd="0" presId="urn:microsoft.com/office/officeart/2005/8/layout/list1"/>
    <dgm:cxn modelId="{C9E60137-B835-498F-BC13-3E227342ACAF}" type="presParOf" srcId="{455CA429-8923-4457-8DD9-C476FCEA0050}" destId="{39FAE9CF-D6E9-4BCD-B95F-4E89B037733F}" srcOrd="0" destOrd="0" presId="urn:microsoft.com/office/officeart/2005/8/layout/list1"/>
    <dgm:cxn modelId="{C39ED90A-FE7F-4BB5-9CCD-C8C0F06CFA35}" type="presParOf" srcId="{455CA429-8923-4457-8DD9-C476FCEA0050}" destId="{CBA4AB5E-B16F-4691-A074-021224583D35}" srcOrd="1" destOrd="0" presId="urn:microsoft.com/office/officeart/2005/8/layout/list1"/>
    <dgm:cxn modelId="{7B8F34A0-65AB-44F2-B406-EB674FD7EC05}" type="presParOf" srcId="{5DE6FB3C-AFE4-474E-B779-7BFAC37A2723}" destId="{63FDAA1E-8F40-4996-97A5-972FE02FFB11}" srcOrd="5" destOrd="0" presId="urn:microsoft.com/office/officeart/2005/8/layout/list1"/>
    <dgm:cxn modelId="{FEB43DF1-1F7A-44CC-8D10-73D109CAB027}" type="presParOf" srcId="{5DE6FB3C-AFE4-474E-B779-7BFAC37A2723}" destId="{603FA90D-3992-4F13-933D-0EFC6D078D0F}" srcOrd="6" destOrd="0" presId="urn:microsoft.com/office/officeart/2005/8/layout/list1"/>
    <dgm:cxn modelId="{6D518C38-2CEE-4D68-94BF-69B9141EFD88}" type="presParOf" srcId="{5DE6FB3C-AFE4-474E-B779-7BFAC37A2723}" destId="{D2E4F491-440C-44ED-99DB-C58B4EB661B3}" srcOrd="7" destOrd="0" presId="urn:microsoft.com/office/officeart/2005/8/layout/list1"/>
    <dgm:cxn modelId="{578FC58D-8B7F-4E07-8EA4-FF115DEC587A}" type="presParOf" srcId="{5DE6FB3C-AFE4-474E-B779-7BFAC37A2723}" destId="{9F660206-27F2-40AB-A4EF-159FD29DBBAA}" srcOrd="8" destOrd="0" presId="urn:microsoft.com/office/officeart/2005/8/layout/list1"/>
    <dgm:cxn modelId="{8AAE615F-AD50-4F0D-A131-1E39D74FA92F}" type="presParOf" srcId="{9F660206-27F2-40AB-A4EF-159FD29DBBAA}" destId="{334B194E-3553-4FD6-AB8A-9988BDBB823C}" srcOrd="0" destOrd="0" presId="urn:microsoft.com/office/officeart/2005/8/layout/list1"/>
    <dgm:cxn modelId="{67D0234B-C134-4F49-BD49-7A768150E319}" type="presParOf" srcId="{9F660206-27F2-40AB-A4EF-159FD29DBBAA}" destId="{A7A1A187-3B02-47F2-9246-6F8707AEA98D}" srcOrd="1" destOrd="0" presId="urn:microsoft.com/office/officeart/2005/8/layout/list1"/>
    <dgm:cxn modelId="{AE5FBC80-41C6-4244-A9C7-11C58408AE37}" type="presParOf" srcId="{5DE6FB3C-AFE4-474E-B779-7BFAC37A2723}" destId="{F49AA64C-6FC6-4CFF-A588-F10162E961D4}" srcOrd="9" destOrd="0" presId="urn:microsoft.com/office/officeart/2005/8/layout/list1"/>
    <dgm:cxn modelId="{CB5CACB9-348B-4133-908C-123E299B4994}" type="presParOf" srcId="{5DE6FB3C-AFE4-474E-B779-7BFAC37A2723}" destId="{E54061E7-8198-42E1-AF54-AB64DE7DCAFC}" srcOrd="10" destOrd="0" presId="urn:microsoft.com/office/officeart/2005/8/layout/list1"/>
    <dgm:cxn modelId="{B91314DB-5147-47AD-84A0-F28D73D1B7E6}" type="presParOf" srcId="{5DE6FB3C-AFE4-474E-B779-7BFAC37A2723}" destId="{E527607B-0A72-44D3-85E9-EC12D62B519E}" srcOrd="11" destOrd="0" presId="urn:microsoft.com/office/officeart/2005/8/layout/list1"/>
    <dgm:cxn modelId="{D9278974-BEE1-4626-AF11-BA6C8BDCBDCD}" type="presParOf" srcId="{5DE6FB3C-AFE4-474E-B779-7BFAC37A2723}" destId="{61854E47-FC91-4136-BED0-C0EA01871B1F}" srcOrd="12" destOrd="0" presId="urn:microsoft.com/office/officeart/2005/8/layout/list1"/>
    <dgm:cxn modelId="{DD5E597B-3781-43EA-8D7B-8901E7C7ADE9}" type="presParOf" srcId="{61854E47-FC91-4136-BED0-C0EA01871B1F}" destId="{ABE9A79A-D4BE-460A-BFF2-5D60A23F3B01}" srcOrd="0" destOrd="0" presId="urn:microsoft.com/office/officeart/2005/8/layout/list1"/>
    <dgm:cxn modelId="{7D84526B-AE0B-404E-99B2-9D22C18B9D26}" type="presParOf" srcId="{61854E47-FC91-4136-BED0-C0EA01871B1F}" destId="{72F2B483-10C4-4A31-98A3-3C61176AA6A3}" srcOrd="1" destOrd="0" presId="urn:microsoft.com/office/officeart/2005/8/layout/list1"/>
    <dgm:cxn modelId="{12D9E5D9-EDCD-4748-9D18-077BCD41BC28}" type="presParOf" srcId="{5DE6FB3C-AFE4-474E-B779-7BFAC37A2723}" destId="{C4EBB8F2-A59B-46AE-B5C1-51862D19C28D}" srcOrd="13" destOrd="0" presId="urn:microsoft.com/office/officeart/2005/8/layout/list1"/>
    <dgm:cxn modelId="{8635B087-661A-4253-B3BD-67B940EDC5D0}" type="presParOf" srcId="{5DE6FB3C-AFE4-474E-B779-7BFAC37A2723}" destId="{FD861847-C915-47A6-9683-E813EC2BA23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366B58-91B0-46FC-89CE-88278C06EE23}" type="doc">
      <dgm:prSet loTypeId="urn:microsoft.com/office/officeart/2005/8/layout/matrix3" loCatId="matrix" qsTypeId="urn:microsoft.com/office/officeart/2005/8/quickstyle/3d2" qsCatId="3D" csTypeId="urn:microsoft.com/office/officeart/2005/8/colors/accent1_2" csCatId="accent1" phldr="1"/>
      <dgm:spPr/>
      <dgm:t>
        <a:bodyPr/>
        <a:lstStyle/>
        <a:p>
          <a:endParaRPr lang="ru-RU"/>
        </a:p>
      </dgm:t>
    </dgm:pt>
    <dgm:pt modelId="{74A4BCA9-5BC9-4388-9C98-C4A47480040B}">
      <dgm:prSet phldrT="[Текст]" custT="1"/>
      <dgm:spPr/>
      <dgm:t>
        <a:bodyPr/>
        <a:lstStyle/>
        <a:p>
          <a:pPr algn="ctr"/>
          <a:r>
            <a:rPr lang="ru-RU" sz="1600" b="1" dirty="0" smtClean="0">
              <a:latin typeface="Times New Roman" panose="02020603050405020304" pitchFamily="18" charset="0"/>
              <a:cs typeface="Times New Roman" panose="02020603050405020304" pitchFamily="18" charset="0"/>
            </a:rPr>
            <a:t>Развитие и поддержка творческих коллективов и клубных формирований, создание новых клубных формирований</a:t>
          </a:r>
        </a:p>
      </dgm:t>
    </dgm:pt>
    <dgm:pt modelId="{258C0E79-9BA5-4FCE-842D-C10D7BE6073F}" type="parTrans" cxnId="{1495AA57-8CA9-46D0-9F11-1D59D616982E}">
      <dgm:prSet/>
      <dgm:spPr/>
      <dgm:t>
        <a:bodyPr/>
        <a:lstStyle/>
        <a:p>
          <a:endParaRPr lang="ru-RU"/>
        </a:p>
      </dgm:t>
    </dgm:pt>
    <dgm:pt modelId="{24B5D972-E242-4FAA-97B4-99EC033AB2DE}" type="sibTrans" cxnId="{1495AA57-8CA9-46D0-9F11-1D59D616982E}">
      <dgm:prSet/>
      <dgm:spPr/>
      <dgm:t>
        <a:bodyPr/>
        <a:lstStyle/>
        <a:p>
          <a:endParaRPr lang="ru-RU"/>
        </a:p>
      </dgm:t>
    </dgm:pt>
    <dgm:pt modelId="{0C145754-6796-471B-9DF7-935C71AC4067}">
      <dgm:prSet phldrT="[Текст]" custT="1"/>
      <dgm:spPr/>
      <dgm:t>
        <a:bodyPr/>
        <a:lstStyle/>
        <a:p>
          <a:pPr algn="ctr"/>
          <a:r>
            <a:rPr lang="ru-RU" sz="1600" b="1" dirty="0" smtClean="0">
              <a:latin typeface="Times New Roman" panose="02020603050405020304" pitchFamily="18" charset="0"/>
              <a:cs typeface="Times New Roman" panose="02020603050405020304" pitchFamily="18" charset="0"/>
            </a:rPr>
            <a:t>Закупка костюмов и инвентаря для выступления на мероприятиях и соревнованиях, приведение в порядок спортивных площадок</a:t>
          </a:r>
        </a:p>
      </dgm:t>
    </dgm:pt>
    <dgm:pt modelId="{D42DA07A-B804-4EE5-872E-DB8C465B41AC}" type="parTrans" cxnId="{ABAFF89F-16E7-45F7-AA9F-56E14B5F25BD}">
      <dgm:prSet/>
      <dgm:spPr/>
      <dgm:t>
        <a:bodyPr/>
        <a:lstStyle/>
        <a:p>
          <a:endParaRPr lang="ru-RU"/>
        </a:p>
      </dgm:t>
    </dgm:pt>
    <dgm:pt modelId="{56BE8FD8-59C3-4189-A5D4-44011C68E949}" type="sibTrans" cxnId="{ABAFF89F-16E7-45F7-AA9F-56E14B5F25BD}">
      <dgm:prSet/>
      <dgm:spPr/>
      <dgm:t>
        <a:bodyPr/>
        <a:lstStyle/>
        <a:p>
          <a:endParaRPr lang="ru-RU"/>
        </a:p>
      </dgm:t>
    </dgm:pt>
    <dgm:pt modelId="{7834B00F-8E31-4C1F-BD0C-8E6641F479B6}">
      <dgm:prSet phldrT="[Текст]" custT="1"/>
      <dgm:spPr/>
      <dgm:t>
        <a:bodyPr/>
        <a:lstStyle/>
        <a:p>
          <a:pPr algn="ctr"/>
          <a:r>
            <a:rPr lang="ru-RU" sz="1600" b="1" dirty="0" smtClean="0">
              <a:latin typeface="Times New Roman" panose="02020603050405020304" pitchFamily="18" charset="0"/>
              <a:cs typeface="Times New Roman" panose="02020603050405020304" pitchFamily="18" charset="0"/>
            </a:rPr>
            <a:t>Работа с общественными организациями поселения</a:t>
          </a:r>
          <a:endParaRPr lang="ru-RU" sz="1600" b="1" dirty="0">
            <a:latin typeface="Times New Roman" panose="02020603050405020304" pitchFamily="18" charset="0"/>
            <a:cs typeface="Times New Roman" panose="02020603050405020304" pitchFamily="18" charset="0"/>
          </a:endParaRPr>
        </a:p>
      </dgm:t>
    </dgm:pt>
    <dgm:pt modelId="{611E4B55-3334-4F29-AA7D-E03ECD63451E}" type="parTrans" cxnId="{10B63833-9558-4817-AB32-29AAC6953527}">
      <dgm:prSet/>
      <dgm:spPr/>
      <dgm:t>
        <a:bodyPr/>
        <a:lstStyle/>
        <a:p>
          <a:endParaRPr lang="ru-RU"/>
        </a:p>
      </dgm:t>
    </dgm:pt>
    <dgm:pt modelId="{2EF5806D-4A3D-4077-A110-47AD0A4B62CE}" type="sibTrans" cxnId="{10B63833-9558-4817-AB32-29AAC6953527}">
      <dgm:prSet/>
      <dgm:spPr/>
      <dgm:t>
        <a:bodyPr/>
        <a:lstStyle/>
        <a:p>
          <a:endParaRPr lang="ru-RU"/>
        </a:p>
      </dgm:t>
    </dgm:pt>
    <dgm:pt modelId="{01C23AA8-3C31-49B0-9F7C-8451B2A87327}">
      <dgm:prSet custT="1"/>
      <dgm:spPr/>
      <dgm:t>
        <a:bodyPr/>
        <a:lstStyle/>
        <a:p>
          <a:pPr algn="ctr"/>
          <a:r>
            <a:rPr lang="ru-RU" sz="1600" b="1" dirty="0" smtClean="0">
              <a:latin typeface="Times New Roman" panose="02020603050405020304" pitchFamily="18" charset="0"/>
              <a:cs typeface="Times New Roman" panose="02020603050405020304" pitchFamily="18" charset="0"/>
            </a:rPr>
            <a:t>Сотрудничество с культурно досуговыми организациями </a:t>
          </a:r>
          <a:r>
            <a:rPr lang="ru-RU" sz="1600" b="1" dirty="0" err="1" smtClean="0">
              <a:latin typeface="Times New Roman" panose="02020603050405020304" pitchFamily="18" charset="0"/>
              <a:cs typeface="Times New Roman" panose="02020603050405020304" pitchFamily="18" charset="0"/>
            </a:rPr>
            <a:t>Ломоносовскго</a:t>
          </a:r>
          <a:r>
            <a:rPr lang="ru-RU" sz="1600" b="1" dirty="0" smtClean="0">
              <a:latin typeface="Times New Roman" panose="02020603050405020304" pitchFamily="18" charset="0"/>
              <a:cs typeface="Times New Roman" panose="02020603050405020304" pitchFamily="18" charset="0"/>
            </a:rPr>
            <a:t> района и Ленинградской области</a:t>
          </a:r>
          <a:endParaRPr lang="ru-RU" sz="1600" b="1" dirty="0" smtClean="0">
            <a:latin typeface="Times New Roman" panose="02020603050405020304" pitchFamily="18" charset="0"/>
            <a:cs typeface="Times New Roman" panose="02020603050405020304" pitchFamily="18" charset="0"/>
          </a:endParaRPr>
        </a:p>
      </dgm:t>
    </dgm:pt>
    <dgm:pt modelId="{EBDBBCA3-5CDF-44B2-9199-E914AD70F69F}" type="parTrans" cxnId="{B32B2401-AA23-41FF-904E-87D760DB4FF1}">
      <dgm:prSet/>
      <dgm:spPr/>
      <dgm:t>
        <a:bodyPr/>
        <a:lstStyle/>
        <a:p>
          <a:endParaRPr lang="ru-RU"/>
        </a:p>
      </dgm:t>
    </dgm:pt>
    <dgm:pt modelId="{13B204C6-280C-47DD-891E-95F847E9F4B9}" type="sibTrans" cxnId="{B32B2401-AA23-41FF-904E-87D760DB4FF1}">
      <dgm:prSet/>
      <dgm:spPr/>
      <dgm:t>
        <a:bodyPr/>
        <a:lstStyle/>
        <a:p>
          <a:endParaRPr lang="ru-RU"/>
        </a:p>
      </dgm:t>
    </dgm:pt>
    <dgm:pt modelId="{2FE1CFE3-BCB1-4CB7-AEDC-BE22D9A8031D}" type="pres">
      <dgm:prSet presAssocID="{18366B58-91B0-46FC-89CE-88278C06EE23}" presName="matrix" presStyleCnt="0">
        <dgm:presLayoutVars>
          <dgm:chMax val="1"/>
          <dgm:dir/>
          <dgm:resizeHandles val="exact"/>
        </dgm:presLayoutVars>
      </dgm:prSet>
      <dgm:spPr/>
      <dgm:t>
        <a:bodyPr/>
        <a:lstStyle/>
        <a:p>
          <a:endParaRPr lang="ru-RU"/>
        </a:p>
      </dgm:t>
    </dgm:pt>
    <dgm:pt modelId="{17C9031B-AE9C-48FD-B557-A402490E39D9}" type="pres">
      <dgm:prSet presAssocID="{18366B58-91B0-46FC-89CE-88278C06EE23}" presName="diamond" presStyleLbl="bgShp" presStyleIdx="0" presStyleCnt="1" custScaleX="113721"/>
      <dgm:spPr>
        <a:solidFill>
          <a:srgbClr val="FFC000"/>
        </a:solidFill>
      </dgm:spPr>
      <dgm:t>
        <a:bodyPr/>
        <a:lstStyle/>
        <a:p>
          <a:endParaRPr lang="ru-RU"/>
        </a:p>
      </dgm:t>
    </dgm:pt>
    <dgm:pt modelId="{9C428D16-2B54-4A61-BCF0-DEE5E2F2DB9E}" type="pres">
      <dgm:prSet presAssocID="{18366B58-91B0-46FC-89CE-88278C06EE23}" presName="quad1" presStyleLbl="node1" presStyleIdx="0" presStyleCnt="4" custScaleX="100000" custScaleY="105442">
        <dgm:presLayoutVars>
          <dgm:chMax val="0"/>
          <dgm:chPref val="0"/>
          <dgm:bulletEnabled val="1"/>
        </dgm:presLayoutVars>
      </dgm:prSet>
      <dgm:spPr/>
      <dgm:t>
        <a:bodyPr/>
        <a:lstStyle/>
        <a:p>
          <a:endParaRPr lang="ru-RU"/>
        </a:p>
      </dgm:t>
    </dgm:pt>
    <dgm:pt modelId="{24296FDC-F256-4D34-8FD5-A9033116B5B7}" type="pres">
      <dgm:prSet presAssocID="{18366B58-91B0-46FC-89CE-88278C06EE23}" presName="quad2" presStyleLbl="node1" presStyleIdx="1" presStyleCnt="4" custScaleX="102898" custScaleY="107261">
        <dgm:presLayoutVars>
          <dgm:chMax val="0"/>
          <dgm:chPref val="0"/>
          <dgm:bulletEnabled val="1"/>
        </dgm:presLayoutVars>
      </dgm:prSet>
      <dgm:spPr/>
      <dgm:t>
        <a:bodyPr/>
        <a:lstStyle/>
        <a:p>
          <a:endParaRPr lang="ru-RU"/>
        </a:p>
      </dgm:t>
    </dgm:pt>
    <dgm:pt modelId="{0FEA5F87-D764-44A1-AE58-C45F1E3EE064}" type="pres">
      <dgm:prSet presAssocID="{18366B58-91B0-46FC-89CE-88278C06EE23}" presName="quad3" presStyleLbl="node1" presStyleIdx="2" presStyleCnt="4" custScaleX="100000" custScaleY="102681">
        <dgm:presLayoutVars>
          <dgm:chMax val="0"/>
          <dgm:chPref val="0"/>
          <dgm:bulletEnabled val="1"/>
        </dgm:presLayoutVars>
      </dgm:prSet>
      <dgm:spPr/>
      <dgm:t>
        <a:bodyPr/>
        <a:lstStyle/>
        <a:p>
          <a:endParaRPr lang="ru-RU"/>
        </a:p>
      </dgm:t>
    </dgm:pt>
    <dgm:pt modelId="{40E028F2-B16C-432A-8620-890EA6D19284}" type="pres">
      <dgm:prSet presAssocID="{18366B58-91B0-46FC-89CE-88278C06EE23}" presName="quad4" presStyleLbl="node1" presStyleIdx="3" presStyleCnt="4" custScaleX="100431" custScaleY="100648">
        <dgm:presLayoutVars>
          <dgm:chMax val="0"/>
          <dgm:chPref val="0"/>
          <dgm:bulletEnabled val="1"/>
        </dgm:presLayoutVars>
      </dgm:prSet>
      <dgm:spPr/>
      <dgm:t>
        <a:bodyPr/>
        <a:lstStyle/>
        <a:p>
          <a:endParaRPr lang="ru-RU"/>
        </a:p>
      </dgm:t>
    </dgm:pt>
  </dgm:ptLst>
  <dgm:cxnLst>
    <dgm:cxn modelId="{29AA5B3D-E517-4ACB-A81F-712FF775EA32}" type="presOf" srcId="{7834B00F-8E31-4C1F-BD0C-8E6641F479B6}" destId="{0FEA5F87-D764-44A1-AE58-C45F1E3EE064}" srcOrd="0" destOrd="0" presId="urn:microsoft.com/office/officeart/2005/8/layout/matrix3"/>
    <dgm:cxn modelId="{9BEBB7E2-ADE7-4305-9A7A-A0BC404EA7ED}" type="presOf" srcId="{01C23AA8-3C31-49B0-9F7C-8451B2A87327}" destId="{40E028F2-B16C-432A-8620-890EA6D19284}" srcOrd="0" destOrd="0" presId="urn:microsoft.com/office/officeart/2005/8/layout/matrix3"/>
    <dgm:cxn modelId="{1495AA57-8CA9-46D0-9F11-1D59D616982E}" srcId="{18366B58-91B0-46FC-89CE-88278C06EE23}" destId="{74A4BCA9-5BC9-4388-9C98-C4A47480040B}" srcOrd="0" destOrd="0" parTransId="{258C0E79-9BA5-4FCE-842D-C10D7BE6073F}" sibTransId="{24B5D972-E242-4FAA-97B4-99EC033AB2DE}"/>
    <dgm:cxn modelId="{ABAFF89F-16E7-45F7-AA9F-56E14B5F25BD}" srcId="{18366B58-91B0-46FC-89CE-88278C06EE23}" destId="{0C145754-6796-471B-9DF7-935C71AC4067}" srcOrd="1" destOrd="0" parTransId="{D42DA07A-B804-4EE5-872E-DB8C465B41AC}" sibTransId="{56BE8FD8-59C3-4189-A5D4-44011C68E949}"/>
    <dgm:cxn modelId="{39E6C9DD-4869-4948-B30D-47BCE6D3C997}" type="presOf" srcId="{74A4BCA9-5BC9-4388-9C98-C4A47480040B}" destId="{9C428D16-2B54-4A61-BCF0-DEE5E2F2DB9E}" srcOrd="0" destOrd="0" presId="urn:microsoft.com/office/officeart/2005/8/layout/matrix3"/>
    <dgm:cxn modelId="{B32B2401-AA23-41FF-904E-87D760DB4FF1}" srcId="{18366B58-91B0-46FC-89CE-88278C06EE23}" destId="{01C23AA8-3C31-49B0-9F7C-8451B2A87327}" srcOrd="3" destOrd="0" parTransId="{EBDBBCA3-5CDF-44B2-9199-E914AD70F69F}" sibTransId="{13B204C6-280C-47DD-891E-95F847E9F4B9}"/>
    <dgm:cxn modelId="{29308A82-5336-4A1D-BFA4-11729A5B0C8E}" type="presOf" srcId="{0C145754-6796-471B-9DF7-935C71AC4067}" destId="{24296FDC-F256-4D34-8FD5-A9033116B5B7}" srcOrd="0" destOrd="0" presId="urn:microsoft.com/office/officeart/2005/8/layout/matrix3"/>
    <dgm:cxn modelId="{E2C93D0B-B94A-4A7D-BE37-1916C26EED38}" type="presOf" srcId="{18366B58-91B0-46FC-89CE-88278C06EE23}" destId="{2FE1CFE3-BCB1-4CB7-AEDC-BE22D9A8031D}" srcOrd="0" destOrd="0" presId="urn:microsoft.com/office/officeart/2005/8/layout/matrix3"/>
    <dgm:cxn modelId="{10B63833-9558-4817-AB32-29AAC6953527}" srcId="{18366B58-91B0-46FC-89CE-88278C06EE23}" destId="{7834B00F-8E31-4C1F-BD0C-8E6641F479B6}" srcOrd="2" destOrd="0" parTransId="{611E4B55-3334-4F29-AA7D-E03ECD63451E}" sibTransId="{2EF5806D-4A3D-4077-A110-47AD0A4B62CE}"/>
    <dgm:cxn modelId="{393FEA2A-D431-4C8E-BEFE-4226FECDBA96}" type="presParOf" srcId="{2FE1CFE3-BCB1-4CB7-AEDC-BE22D9A8031D}" destId="{17C9031B-AE9C-48FD-B557-A402490E39D9}" srcOrd="0" destOrd="0" presId="urn:microsoft.com/office/officeart/2005/8/layout/matrix3"/>
    <dgm:cxn modelId="{607BFB12-8D66-4310-A131-D427A2B86179}" type="presParOf" srcId="{2FE1CFE3-BCB1-4CB7-AEDC-BE22D9A8031D}" destId="{9C428D16-2B54-4A61-BCF0-DEE5E2F2DB9E}" srcOrd="1" destOrd="0" presId="urn:microsoft.com/office/officeart/2005/8/layout/matrix3"/>
    <dgm:cxn modelId="{E2F396A8-F912-4078-BA70-BBEF8639BFAD}" type="presParOf" srcId="{2FE1CFE3-BCB1-4CB7-AEDC-BE22D9A8031D}" destId="{24296FDC-F256-4D34-8FD5-A9033116B5B7}" srcOrd="2" destOrd="0" presId="urn:microsoft.com/office/officeart/2005/8/layout/matrix3"/>
    <dgm:cxn modelId="{0A7B22B3-C1C7-4951-9258-2545C1BFF67B}" type="presParOf" srcId="{2FE1CFE3-BCB1-4CB7-AEDC-BE22D9A8031D}" destId="{0FEA5F87-D764-44A1-AE58-C45F1E3EE064}" srcOrd="3" destOrd="0" presId="urn:microsoft.com/office/officeart/2005/8/layout/matrix3"/>
    <dgm:cxn modelId="{6D34B061-1007-4B35-98EA-C22A2E205C89}" type="presParOf" srcId="{2FE1CFE3-BCB1-4CB7-AEDC-BE22D9A8031D}" destId="{40E028F2-B16C-432A-8620-890EA6D19284}"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366B58-91B0-46FC-89CE-88278C06EE23}"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ru-RU"/>
        </a:p>
      </dgm:t>
    </dgm:pt>
    <dgm:pt modelId="{74A4BCA9-5BC9-4388-9C98-C4A47480040B}">
      <dgm:prSet phldrT="[Текст]" custT="1"/>
      <dgm:spPr>
        <a:solidFill>
          <a:schemeClr val="accent3">
            <a:lumMod val="40000"/>
            <a:lumOff val="60000"/>
          </a:schemeClr>
        </a:solidFill>
        <a:ln>
          <a:solidFill>
            <a:srgbClr val="FF0000"/>
          </a:solidFill>
        </a:ln>
      </dgm:spPr>
      <dgm:t>
        <a:bodyPr/>
        <a:lstStyle/>
        <a:p>
          <a:pPr algn="l"/>
          <a:r>
            <a:rPr lang="ru-RU" sz="1400" dirty="0" smtClean="0">
              <a:latin typeface="Times New Roman" panose="02020603050405020304" pitchFamily="18" charset="0"/>
              <a:cs typeface="Times New Roman" panose="02020603050405020304" pitchFamily="18" charset="0"/>
            </a:rPr>
            <a:t>Планируется реализовать 11 муниципальных программ</a:t>
          </a:r>
          <a:endParaRPr lang="ru-RU" sz="1400" dirty="0" smtClean="0">
            <a:latin typeface="Times New Roman" panose="02020603050405020304" pitchFamily="18" charset="0"/>
            <a:cs typeface="Times New Roman" panose="02020603050405020304" pitchFamily="18" charset="0"/>
          </a:endParaRPr>
        </a:p>
      </dgm:t>
    </dgm:pt>
    <dgm:pt modelId="{258C0E79-9BA5-4FCE-842D-C10D7BE6073F}" type="parTrans" cxnId="{1495AA57-8CA9-46D0-9F11-1D59D616982E}">
      <dgm:prSet/>
      <dgm:spPr/>
      <dgm:t>
        <a:bodyPr/>
        <a:lstStyle/>
        <a:p>
          <a:endParaRPr lang="ru-RU"/>
        </a:p>
      </dgm:t>
    </dgm:pt>
    <dgm:pt modelId="{24B5D972-E242-4FAA-97B4-99EC033AB2DE}" type="sibTrans" cxnId="{1495AA57-8CA9-46D0-9F11-1D59D616982E}">
      <dgm:prSet/>
      <dgm:spPr/>
      <dgm:t>
        <a:bodyPr/>
        <a:lstStyle/>
        <a:p>
          <a:endParaRPr lang="ru-RU"/>
        </a:p>
      </dgm:t>
    </dgm:pt>
    <dgm:pt modelId="{0C145754-6796-471B-9DF7-935C71AC4067}">
      <dgm:prSet phldrT="[Текст]" custT="1"/>
      <dgm:spPr>
        <a:solidFill>
          <a:schemeClr val="accent3">
            <a:lumMod val="40000"/>
            <a:lumOff val="60000"/>
          </a:schemeClr>
        </a:solidFill>
        <a:ln>
          <a:solidFill>
            <a:srgbClr val="FF0000"/>
          </a:solidFill>
        </a:ln>
      </dgm:spPr>
      <dgm:t>
        <a:bodyPr/>
        <a:lstStyle/>
        <a:p>
          <a:pPr algn="l"/>
          <a:r>
            <a:rPr lang="ru-RU" sz="1400" dirty="0" smtClean="0">
              <a:latin typeface="Times New Roman" panose="02020603050405020304" pitchFamily="18" charset="0"/>
              <a:cs typeface="Times New Roman" panose="02020603050405020304" pitchFamily="18" charset="0"/>
            </a:rPr>
            <a:t>Провести работы по внесению изменений в действующий генеральный план </a:t>
          </a:r>
          <a:r>
            <a:rPr lang="ru-RU" sz="1400" dirty="0" err="1" smtClean="0">
              <a:latin typeface="Times New Roman" panose="02020603050405020304" pitchFamily="18" charset="0"/>
              <a:cs typeface="Times New Roman" panose="02020603050405020304" pitchFamily="18" charset="0"/>
            </a:rPr>
            <a:t>Лебяженского</a:t>
          </a:r>
          <a:r>
            <a:rPr lang="ru-RU" sz="1400" dirty="0" smtClean="0">
              <a:latin typeface="Times New Roman" panose="02020603050405020304" pitchFamily="18" charset="0"/>
              <a:cs typeface="Times New Roman" panose="02020603050405020304" pitchFamily="18" charset="0"/>
            </a:rPr>
            <a:t> городского поселения и согласовать утвержденные изменения с профильными комитетами</a:t>
          </a:r>
          <a:endParaRPr lang="ru-RU" sz="1400" dirty="0" smtClean="0">
            <a:latin typeface="Times New Roman" panose="02020603050405020304" pitchFamily="18" charset="0"/>
            <a:cs typeface="Times New Roman" panose="02020603050405020304" pitchFamily="18" charset="0"/>
          </a:endParaRPr>
        </a:p>
      </dgm:t>
    </dgm:pt>
    <dgm:pt modelId="{D42DA07A-B804-4EE5-872E-DB8C465B41AC}" type="parTrans" cxnId="{ABAFF89F-16E7-45F7-AA9F-56E14B5F25BD}">
      <dgm:prSet/>
      <dgm:spPr/>
      <dgm:t>
        <a:bodyPr/>
        <a:lstStyle/>
        <a:p>
          <a:endParaRPr lang="ru-RU"/>
        </a:p>
      </dgm:t>
    </dgm:pt>
    <dgm:pt modelId="{56BE8FD8-59C3-4189-A5D4-44011C68E949}" type="sibTrans" cxnId="{ABAFF89F-16E7-45F7-AA9F-56E14B5F25BD}">
      <dgm:prSet/>
      <dgm:spPr/>
      <dgm:t>
        <a:bodyPr/>
        <a:lstStyle/>
        <a:p>
          <a:endParaRPr lang="ru-RU"/>
        </a:p>
      </dgm:t>
    </dgm:pt>
    <dgm:pt modelId="{7834B00F-8E31-4C1F-BD0C-8E6641F479B6}">
      <dgm:prSet phldrT="[Текст]" custT="1"/>
      <dgm:spPr>
        <a:solidFill>
          <a:schemeClr val="accent3">
            <a:lumMod val="40000"/>
            <a:lumOff val="60000"/>
          </a:schemeClr>
        </a:solidFill>
        <a:ln>
          <a:solidFill>
            <a:srgbClr val="FF0000"/>
          </a:solidFill>
        </a:ln>
      </dgm:spPr>
      <dgm:t>
        <a:bodyPr/>
        <a:lstStyle/>
        <a:p>
          <a:pPr algn="l"/>
          <a:r>
            <a:rPr lang="ru-RU" sz="1400" dirty="0" smtClean="0">
              <a:latin typeface="Times New Roman" panose="02020603050405020304" pitchFamily="18" charset="0"/>
              <a:cs typeface="Times New Roman" panose="02020603050405020304" pitchFamily="18" charset="0"/>
            </a:rPr>
            <a:t>Провести работы по капитальному ремонту бани в поселке Лебяжье для оказания банных услуг населению</a:t>
          </a:r>
          <a:endParaRPr lang="ru-RU" sz="1400" dirty="0">
            <a:latin typeface="Times New Roman" panose="02020603050405020304" pitchFamily="18" charset="0"/>
            <a:cs typeface="Times New Roman" panose="02020603050405020304" pitchFamily="18" charset="0"/>
          </a:endParaRPr>
        </a:p>
      </dgm:t>
    </dgm:pt>
    <dgm:pt modelId="{611E4B55-3334-4F29-AA7D-E03ECD63451E}" type="parTrans" cxnId="{10B63833-9558-4817-AB32-29AAC6953527}">
      <dgm:prSet/>
      <dgm:spPr/>
      <dgm:t>
        <a:bodyPr/>
        <a:lstStyle/>
        <a:p>
          <a:endParaRPr lang="ru-RU"/>
        </a:p>
      </dgm:t>
    </dgm:pt>
    <dgm:pt modelId="{2EF5806D-4A3D-4077-A110-47AD0A4B62CE}" type="sibTrans" cxnId="{10B63833-9558-4817-AB32-29AAC6953527}">
      <dgm:prSet/>
      <dgm:spPr/>
      <dgm:t>
        <a:bodyPr/>
        <a:lstStyle/>
        <a:p>
          <a:endParaRPr lang="ru-RU"/>
        </a:p>
      </dgm:t>
    </dgm:pt>
    <dgm:pt modelId="{01C23AA8-3C31-49B0-9F7C-8451B2A87327}">
      <dgm:prSet custT="1"/>
      <dgm:spPr>
        <a:solidFill>
          <a:schemeClr val="accent3">
            <a:lumMod val="40000"/>
            <a:lumOff val="60000"/>
          </a:schemeClr>
        </a:solidFill>
        <a:ln>
          <a:solidFill>
            <a:srgbClr val="FF0000"/>
          </a:solidFill>
        </a:ln>
      </dgm:spPr>
      <dgm:t>
        <a:bodyPr/>
        <a:lstStyle/>
        <a:p>
          <a:pPr algn="l"/>
          <a:r>
            <a:rPr lang="ru-RU" sz="1400" dirty="0" smtClean="0">
              <a:latin typeface="Times New Roman" panose="02020603050405020304" pitchFamily="18" charset="0"/>
              <a:cs typeface="Times New Roman" panose="02020603050405020304" pitchFamily="18" charset="0"/>
            </a:rPr>
            <a:t>Провести благоустройство центральной площади для проведения массовых мероприятий на ул. Комсомольская</a:t>
          </a:r>
          <a:endParaRPr lang="ru-RU" sz="1400" dirty="0" smtClean="0">
            <a:latin typeface="Times New Roman" panose="02020603050405020304" pitchFamily="18" charset="0"/>
            <a:cs typeface="Times New Roman" panose="02020603050405020304" pitchFamily="18" charset="0"/>
          </a:endParaRPr>
        </a:p>
      </dgm:t>
    </dgm:pt>
    <dgm:pt modelId="{EBDBBCA3-5CDF-44B2-9199-E914AD70F69F}" type="parTrans" cxnId="{B32B2401-AA23-41FF-904E-87D760DB4FF1}">
      <dgm:prSet/>
      <dgm:spPr/>
      <dgm:t>
        <a:bodyPr/>
        <a:lstStyle/>
        <a:p>
          <a:endParaRPr lang="ru-RU"/>
        </a:p>
      </dgm:t>
    </dgm:pt>
    <dgm:pt modelId="{13B204C6-280C-47DD-891E-95F847E9F4B9}" type="sibTrans" cxnId="{B32B2401-AA23-41FF-904E-87D760DB4FF1}">
      <dgm:prSet/>
      <dgm:spPr/>
      <dgm:t>
        <a:bodyPr/>
        <a:lstStyle/>
        <a:p>
          <a:endParaRPr lang="ru-RU"/>
        </a:p>
      </dgm:t>
    </dgm:pt>
    <dgm:pt modelId="{70B1C705-9482-40CE-B9E0-6CF944872DA0}" type="pres">
      <dgm:prSet presAssocID="{18366B58-91B0-46FC-89CE-88278C06EE23}" presName="arrowDiagram" presStyleCnt="0">
        <dgm:presLayoutVars>
          <dgm:chMax val="5"/>
          <dgm:dir/>
          <dgm:resizeHandles val="exact"/>
        </dgm:presLayoutVars>
      </dgm:prSet>
      <dgm:spPr/>
      <dgm:t>
        <a:bodyPr/>
        <a:lstStyle/>
        <a:p>
          <a:endParaRPr lang="ru-RU"/>
        </a:p>
      </dgm:t>
    </dgm:pt>
    <dgm:pt modelId="{FFEFA02B-CB3A-4AB6-A4D1-1D04203938AF}" type="pres">
      <dgm:prSet presAssocID="{18366B58-91B0-46FC-89CE-88278C06EE23}" presName="arrow" presStyleLbl="bgShp" presStyleIdx="0" presStyleCnt="1" custLinFactNeighborX="-942" custLinFactNeighborY="-6978">
        <dgm:style>
          <a:lnRef idx="0">
            <a:schemeClr val="accent3"/>
          </a:lnRef>
          <a:fillRef idx="3">
            <a:schemeClr val="accent3"/>
          </a:fillRef>
          <a:effectRef idx="3">
            <a:schemeClr val="accent3"/>
          </a:effectRef>
          <a:fontRef idx="minor">
            <a:schemeClr val="lt1"/>
          </a:fontRef>
        </dgm:style>
      </dgm:prSet>
      <dgm:spPr/>
      <dgm:t>
        <a:bodyPr/>
        <a:lstStyle/>
        <a:p>
          <a:endParaRPr lang="ru-RU"/>
        </a:p>
      </dgm:t>
    </dgm:pt>
    <dgm:pt modelId="{169AE0CD-6194-4782-A775-E94BECB029C9}" type="pres">
      <dgm:prSet presAssocID="{18366B58-91B0-46FC-89CE-88278C06EE23}" presName="arrowDiagram4" presStyleCnt="0"/>
      <dgm:spPr/>
    </dgm:pt>
    <dgm:pt modelId="{625A7A2F-6434-4826-AD75-DE2829349325}" type="pres">
      <dgm:prSet presAssocID="{74A4BCA9-5BC9-4388-9C98-C4A47480040B}" presName="bullet4a" presStyleLbl="node1" presStyleIdx="0" presStyleCnt="4"/>
      <dgm:spPr>
        <a:solidFill>
          <a:srgbClr val="FF0000"/>
        </a:solidFill>
      </dgm:spPr>
      <dgm:t>
        <a:bodyPr/>
        <a:lstStyle/>
        <a:p>
          <a:endParaRPr lang="ru-RU"/>
        </a:p>
      </dgm:t>
    </dgm:pt>
    <dgm:pt modelId="{FB21F20D-EAB5-4955-8519-5CF339BADF8C}" type="pres">
      <dgm:prSet presAssocID="{74A4BCA9-5BC9-4388-9C98-C4A47480040B}" presName="textBox4a" presStyleLbl="revTx" presStyleIdx="0" presStyleCnt="4" custScaleX="98466" custScaleY="63467" custLinFactNeighborX="-55351" custLinFactNeighborY="-97326">
        <dgm:presLayoutVars>
          <dgm:bulletEnabled val="1"/>
        </dgm:presLayoutVars>
      </dgm:prSet>
      <dgm:spPr/>
      <dgm:t>
        <a:bodyPr/>
        <a:lstStyle/>
        <a:p>
          <a:endParaRPr lang="ru-RU"/>
        </a:p>
      </dgm:t>
    </dgm:pt>
    <dgm:pt modelId="{8E6E5CBA-2EC4-4BDF-9AEF-CFCE3CC7CB1B}" type="pres">
      <dgm:prSet presAssocID="{0C145754-6796-471B-9DF7-935C71AC4067}" presName="bullet4b" presStyleLbl="node1" presStyleIdx="1" presStyleCnt="4"/>
      <dgm:spPr>
        <a:solidFill>
          <a:srgbClr val="FF0000"/>
        </a:solidFill>
      </dgm:spPr>
      <dgm:t>
        <a:bodyPr/>
        <a:lstStyle/>
        <a:p>
          <a:endParaRPr lang="ru-RU"/>
        </a:p>
      </dgm:t>
    </dgm:pt>
    <dgm:pt modelId="{8B81419D-D8D0-4F3E-A0FC-BD03853CB666}" type="pres">
      <dgm:prSet presAssocID="{0C145754-6796-471B-9DF7-935C71AC4067}" presName="textBox4b" presStyleLbl="revTx" presStyleIdx="1" presStyleCnt="4" custScaleX="135717" custScaleY="61212" custLinFactX="100000" custLinFactNeighborX="136219" custLinFactNeighborY="-63333">
        <dgm:presLayoutVars>
          <dgm:bulletEnabled val="1"/>
        </dgm:presLayoutVars>
      </dgm:prSet>
      <dgm:spPr/>
      <dgm:t>
        <a:bodyPr/>
        <a:lstStyle/>
        <a:p>
          <a:endParaRPr lang="ru-RU"/>
        </a:p>
      </dgm:t>
    </dgm:pt>
    <dgm:pt modelId="{CB0F2ED5-5B7F-409C-9A88-7BF8A7A00316}" type="pres">
      <dgm:prSet presAssocID="{7834B00F-8E31-4C1F-BD0C-8E6641F479B6}" presName="bullet4c" presStyleLbl="node1" presStyleIdx="2" presStyleCnt="4"/>
      <dgm:spPr>
        <a:solidFill>
          <a:srgbClr val="FF0000"/>
        </a:solidFill>
      </dgm:spPr>
      <dgm:t>
        <a:bodyPr/>
        <a:lstStyle/>
        <a:p>
          <a:endParaRPr lang="ru-RU"/>
        </a:p>
      </dgm:t>
    </dgm:pt>
    <dgm:pt modelId="{509FCD40-2FD7-4F08-BDFE-0A115332A7EB}" type="pres">
      <dgm:prSet presAssocID="{7834B00F-8E31-4C1F-BD0C-8E6641F479B6}" presName="textBox4c" presStyleLbl="revTx" presStyleIdx="2" presStyleCnt="4" custScaleX="108778" custScaleY="40605" custLinFactNeighborX="-16122" custLinFactNeighborY="-20855">
        <dgm:presLayoutVars>
          <dgm:bulletEnabled val="1"/>
        </dgm:presLayoutVars>
      </dgm:prSet>
      <dgm:spPr/>
      <dgm:t>
        <a:bodyPr/>
        <a:lstStyle/>
        <a:p>
          <a:endParaRPr lang="ru-RU"/>
        </a:p>
      </dgm:t>
    </dgm:pt>
    <dgm:pt modelId="{1F49EAF6-B7B1-4491-B4C0-12FE3648E967}" type="pres">
      <dgm:prSet presAssocID="{01C23AA8-3C31-49B0-9F7C-8451B2A87327}" presName="bullet4d" presStyleLbl="node1" presStyleIdx="3" presStyleCnt="4"/>
      <dgm:spPr>
        <a:solidFill>
          <a:srgbClr val="FF0000"/>
        </a:solidFill>
      </dgm:spPr>
      <dgm:t>
        <a:bodyPr/>
        <a:lstStyle/>
        <a:p>
          <a:endParaRPr lang="ru-RU"/>
        </a:p>
      </dgm:t>
    </dgm:pt>
    <dgm:pt modelId="{4933CF90-E5BD-464D-997C-3FA765636902}" type="pres">
      <dgm:prSet presAssocID="{01C23AA8-3C31-49B0-9F7C-8451B2A87327}" presName="textBox4d" presStyleLbl="revTx" presStyleIdx="3" presStyleCnt="4" custScaleX="119975" custScaleY="33468" custLinFactX="-100000" custLinFactNeighborX="-181497" custLinFactNeighborY="-37599">
        <dgm:presLayoutVars>
          <dgm:bulletEnabled val="1"/>
        </dgm:presLayoutVars>
      </dgm:prSet>
      <dgm:spPr/>
      <dgm:t>
        <a:bodyPr/>
        <a:lstStyle/>
        <a:p>
          <a:endParaRPr lang="ru-RU"/>
        </a:p>
      </dgm:t>
    </dgm:pt>
  </dgm:ptLst>
  <dgm:cxnLst>
    <dgm:cxn modelId="{10B63833-9558-4817-AB32-29AAC6953527}" srcId="{18366B58-91B0-46FC-89CE-88278C06EE23}" destId="{7834B00F-8E31-4C1F-BD0C-8E6641F479B6}" srcOrd="2" destOrd="0" parTransId="{611E4B55-3334-4F29-AA7D-E03ECD63451E}" sibTransId="{2EF5806D-4A3D-4077-A110-47AD0A4B62CE}"/>
    <dgm:cxn modelId="{9B6FC035-7534-4811-B150-F8F70AC37300}" type="presOf" srcId="{01C23AA8-3C31-49B0-9F7C-8451B2A87327}" destId="{4933CF90-E5BD-464D-997C-3FA765636902}" srcOrd="0" destOrd="0" presId="urn:microsoft.com/office/officeart/2005/8/layout/arrow2"/>
    <dgm:cxn modelId="{744A2245-3736-4772-9C9D-005A96D934D1}" type="presOf" srcId="{18366B58-91B0-46FC-89CE-88278C06EE23}" destId="{70B1C705-9482-40CE-B9E0-6CF944872DA0}" srcOrd="0" destOrd="0" presId="urn:microsoft.com/office/officeart/2005/8/layout/arrow2"/>
    <dgm:cxn modelId="{B32B2401-AA23-41FF-904E-87D760DB4FF1}" srcId="{18366B58-91B0-46FC-89CE-88278C06EE23}" destId="{01C23AA8-3C31-49B0-9F7C-8451B2A87327}" srcOrd="3" destOrd="0" parTransId="{EBDBBCA3-5CDF-44B2-9199-E914AD70F69F}" sibTransId="{13B204C6-280C-47DD-891E-95F847E9F4B9}"/>
    <dgm:cxn modelId="{F6AF0533-F35A-4033-A0E2-B3DAC40F1469}" type="presOf" srcId="{0C145754-6796-471B-9DF7-935C71AC4067}" destId="{8B81419D-D8D0-4F3E-A0FC-BD03853CB666}" srcOrd="0" destOrd="0" presId="urn:microsoft.com/office/officeart/2005/8/layout/arrow2"/>
    <dgm:cxn modelId="{ABAFF89F-16E7-45F7-AA9F-56E14B5F25BD}" srcId="{18366B58-91B0-46FC-89CE-88278C06EE23}" destId="{0C145754-6796-471B-9DF7-935C71AC4067}" srcOrd="1" destOrd="0" parTransId="{D42DA07A-B804-4EE5-872E-DB8C465B41AC}" sibTransId="{56BE8FD8-59C3-4189-A5D4-44011C68E949}"/>
    <dgm:cxn modelId="{1F5C0DD1-3C2F-4097-AC4E-3A30D3F9CC7A}" type="presOf" srcId="{74A4BCA9-5BC9-4388-9C98-C4A47480040B}" destId="{FB21F20D-EAB5-4955-8519-5CF339BADF8C}" srcOrd="0" destOrd="0" presId="urn:microsoft.com/office/officeart/2005/8/layout/arrow2"/>
    <dgm:cxn modelId="{B35723BC-BEE7-4B21-AC4B-A83B66F4E83A}" type="presOf" srcId="{7834B00F-8E31-4C1F-BD0C-8E6641F479B6}" destId="{509FCD40-2FD7-4F08-BDFE-0A115332A7EB}" srcOrd="0" destOrd="0" presId="urn:microsoft.com/office/officeart/2005/8/layout/arrow2"/>
    <dgm:cxn modelId="{1495AA57-8CA9-46D0-9F11-1D59D616982E}" srcId="{18366B58-91B0-46FC-89CE-88278C06EE23}" destId="{74A4BCA9-5BC9-4388-9C98-C4A47480040B}" srcOrd="0" destOrd="0" parTransId="{258C0E79-9BA5-4FCE-842D-C10D7BE6073F}" sibTransId="{24B5D972-E242-4FAA-97B4-99EC033AB2DE}"/>
    <dgm:cxn modelId="{57533D6C-F13E-487B-99A9-0FB069AFF08A}" type="presParOf" srcId="{70B1C705-9482-40CE-B9E0-6CF944872DA0}" destId="{FFEFA02B-CB3A-4AB6-A4D1-1D04203938AF}" srcOrd="0" destOrd="0" presId="urn:microsoft.com/office/officeart/2005/8/layout/arrow2"/>
    <dgm:cxn modelId="{CB22F298-674E-43B3-B288-D5933AD4541C}" type="presParOf" srcId="{70B1C705-9482-40CE-B9E0-6CF944872DA0}" destId="{169AE0CD-6194-4782-A775-E94BECB029C9}" srcOrd="1" destOrd="0" presId="urn:microsoft.com/office/officeart/2005/8/layout/arrow2"/>
    <dgm:cxn modelId="{42324F23-0E0C-4BBF-A794-A17197EF0566}" type="presParOf" srcId="{169AE0CD-6194-4782-A775-E94BECB029C9}" destId="{625A7A2F-6434-4826-AD75-DE2829349325}" srcOrd="0" destOrd="0" presId="urn:microsoft.com/office/officeart/2005/8/layout/arrow2"/>
    <dgm:cxn modelId="{406E40E0-67E4-49F4-BB6C-AD6E24CFFBB9}" type="presParOf" srcId="{169AE0CD-6194-4782-A775-E94BECB029C9}" destId="{FB21F20D-EAB5-4955-8519-5CF339BADF8C}" srcOrd="1" destOrd="0" presId="urn:microsoft.com/office/officeart/2005/8/layout/arrow2"/>
    <dgm:cxn modelId="{E5BE4D1D-B924-44EA-B64C-32CC8F3A1E95}" type="presParOf" srcId="{169AE0CD-6194-4782-A775-E94BECB029C9}" destId="{8E6E5CBA-2EC4-4BDF-9AEF-CFCE3CC7CB1B}" srcOrd="2" destOrd="0" presId="urn:microsoft.com/office/officeart/2005/8/layout/arrow2"/>
    <dgm:cxn modelId="{06104BAF-8606-411B-AF61-1F779BC33661}" type="presParOf" srcId="{169AE0CD-6194-4782-A775-E94BECB029C9}" destId="{8B81419D-D8D0-4F3E-A0FC-BD03853CB666}" srcOrd="3" destOrd="0" presId="urn:microsoft.com/office/officeart/2005/8/layout/arrow2"/>
    <dgm:cxn modelId="{76A505E2-F4B1-481D-AB41-535F516356A8}" type="presParOf" srcId="{169AE0CD-6194-4782-A775-E94BECB029C9}" destId="{CB0F2ED5-5B7F-409C-9A88-7BF8A7A00316}" srcOrd="4" destOrd="0" presId="urn:microsoft.com/office/officeart/2005/8/layout/arrow2"/>
    <dgm:cxn modelId="{211BFFD7-B0B7-44C9-A7DA-6F130CA8DFA9}" type="presParOf" srcId="{169AE0CD-6194-4782-A775-E94BECB029C9}" destId="{509FCD40-2FD7-4F08-BDFE-0A115332A7EB}" srcOrd="5" destOrd="0" presId="urn:microsoft.com/office/officeart/2005/8/layout/arrow2"/>
    <dgm:cxn modelId="{B0A5CCC5-EDA1-42B5-B964-1AFC8A4A2D3A}" type="presParOf" srcId="{169AE0CD-6194-4782-A775-E94BECB029C9}" destId="{1F49EAF6-B7B1-4491-B4C0-12FE3648E967}" srcOrd="6" destOrd="0" presId="urn:microsoft.com/office/officeart/2005/8/layout/arrow2"/>
    <dgm:cxn modelId="{3BF03EAA-1166-44C1-BEE7-353981DE7B33}" type="presParOf" srcId="{169AE0CD-6194-4782-A775-E94BECB029C9}" destId="{4933CF90-E5BD-464D-997C-3FA765636902}" srcOrd="7"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8366B58-91B0-46FC-89CE-88278C06EE23}"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ru-RU"/>
        </a:p>
      </dgm:t>
    </dgm:pt>
    <dgm:pt modelId="{74A4BCA9-5BC9-4388-9C98-C4A47480040B}">
      <dgm:prSet phldrT="[Текст]" custT="1"/>
      <dgm:spPr>
        <a:solidFill>
          <a:schemeClr val="accent3">
            <a:lumMod val="40000"/>
            <a:lumOff val="60000"/>
          </a:schemeClr>
        </a:solidFill>
        <a:ln>
          <a:solidFill>
            <a:srgbClr val="FF0000"/>
          </a:solidFill>
        </a:ln>
      </dgm:spPr>
      <dgm:t>
        <a:bodyPr/>
        <a:lstStyle/>
        <a:p>
          <a:pPr algn="l"/>
          <a:r>
            <a:rPr lang="ru-RU" sz="1400" dirty="0" smtClean="0"/>
            <a:t>продолжить обустройство пожарных водоемов для забора воды в любое время года.</a:t>
          </a:r>
          <a:endParaRPr lang="ru-RU" sz="1400" dirty="0" smtClean="0">
            <a:latin typeface="Times New Roman" panose="02020603050405020304" pitchFamily="18" charset="0"/>
            <a:cs typeface="Times New Roman" panose="02020603050405020304" pitchFamily="18" charset="0"/>
          </a:endParaRPr>
        </a:p>
      </dgm:t>
    </dgm:pt>
    <dgm:pt modelId="{258C0E79-9BA5-4FCE-842D-C10D7BE6073F}" type="parTrans" cxnId="{1495AA57-8CA9-46D0-9F11-1D59D616982E}">
      <dgm:prSet/>
      <dgm:spPr/>
      <dgm:t>
        <a:bodyPr/>
        <a:lstStyle/>
        <a:p>
          <a:endParaRPr lang="ru-RU"/>
        </a:p>
      </dgm:t>
    </dgm:pt>
    <dgm:pt modelId="{24B5D972-E242-4FAA-97B4-99EC033AB2DE}" type="sibTrans" cxnId="{1495AA57-8CA9-46D0-9F11-1D59D616982E}">
      <dgm:prSet/>
      <dgm:spPr/>
      <dgm:t>
        <a:bodyPr/>
        <a:lstStyle/>
        <a:p>
          <a:endParaRPr lang="ru-RU"/>
        </a:p>
      </dgm:t>
    </dgm:pt>
    <dgm:pt modelId="{0C145754-6796-471B-9DF7-935C71AC4067}">
      <dgm:prSet phldrT="[Текст]" custT="1"/>
      <dgm:spPr>
        <a:solidFill>
          <a:schemeClr val="accent3">
            <a:lumMod val="40000"/>
            <a:lumOff val="60000"/>
          </a:schemeClr>
        </a:solidFill>
        <a:ln>
          <a:solidFill>
            <a:srgbClr val="FF0000"/>
          </a:solidFill>
        </a:ln>
      </dgm:spPr>
      <dgm:t>
        <a:bodyPr/>
        <a:lstStyle/>
        <a:p>
          <a:pPr algn="l"/>
          <a:r>
            <a:rPr lang="ru-RU" sz="1400" dirty="0" smtClean="0"/>
            <a:t>Осуществить переселение граждан путем приобретения квартир на вторичном рынке и предоставления выкупной стоимости.</a:t>
          </a:r>
          <a:endParaRPr lang="ru-RU" sz="1400" dirty="0" smtClean="0">
            <a:latin typeface="Times New Roman" panose="02020603050405020304" pitchFamily="18" charset="0"/>
            <a:cs typeface="Times New Roman" panose="02020603050405020304" pitchFamily="18" charset="0"/>
          </a:endParaRPr>
        </a:p>
      </dgm:t>
    </dgm:pt>
    <dgm:pt modelId="{D42DA07A-B804-4EE5-872E-DB8C465B41AC}" type="parTrans" cxnId="{ABAFF89F-16E7-45F7-AA9F-56E14B5F25BD}">
      <dgm:prSet/>
      <dgm:spPr/>
      <dgm:t>
        <a:bodyPr/>
        <a:lstStyle/>
        <a:p>
          <a:endParaRPr lang="ru-RU"/>
        </a:p>
      </dgm:t>
    </dgm:pt>
    <dgm:pt modelId="{56BE8FD8-59C3-4189-A5D4-44011C68E949}" type="sibTrans" cxnId="{ABAFF89F-16E7-45F7-AA9F-56E14B5F25BD}">
      <dgm:prSet/>
      <dgm:spPr/>
      <dgm:t>
        <a:bodyPr/>
        <a:lstStyle/>
        <a:p>
          <a:endParaRPr lang="ru-RU"/>
        </a:p>
      </dgm:t>
    </dgm:pt>
    <dgm:pt modelId="{7834B00F-8E31-4C1F-BD0C-8E6641F479B6}">
      <dgm:prSet phldrT="[Текст]" custT="1"/>
      <dgm:spPr>
        <a:solidFill>
          <a:schemeClr val="accent3">
            <a:lumMod val="40000"/>
            <a:lumOff val="60000"/>
          </a:schemeClr>
        </a:solidFill>
        <a:ln>
          <a:solidFill>
            <a:srgbClr val="FF0000"/>
          </a:solidFill>
        </a:ln>
      </dgm:spPr>
      <dgm:t>
        <a:bodyPr/>
        <a:lstStyle/>
        <a:p>
          <a:pPr algn="l"/>
          <a:r>
            <a:rPr lang="ru-RU" sz="1400" dirty="0" smtClean="0"/>
            <a:t>Продолжить проведение мероприятий по модернизации уличного освещения.</a:t>
          </a:r>
          <a:endParaRPr lang="ru-RU" sz="1400" dirty="0">
            <a:latin typeface="Times New Roman" panose="02020603050405020304" pitchFamily="18" charset="0"/>
            <a:cs typeface="Times New Roman" panose="02020603050405020304" pitchFamily="18" charset="0"/>
          </a:endParaRPr>
        </a:p>
      </dgm:t>
    </dgm:pt>
    <dgm:pt modelId="{611E4B55-3334-4F29-AA7D-E03ECD63451E}" type="parTrans" cxnId="{10B63833-9558-4817-AB32-29AAC6953527}">
      <dgm:prSet/>
      <dgm:spPr/>
      <dgm:t>
        <a:bodyPr/>
        <a:lstStyle/>
        <a:p>
          <a:endParaRPr lang="ru-RU"/>
        </a:p>
      </dgm:t>
    </dgm:pt>
    <dgm:pt modelId="{2EF5806D-4A3D-4077-A110-47AD0A4B62CE}" type="sibTrans" cxnId="{10B63833-9558-4817-AB32-29AAC6953527}">
      <dgm:prSet/>
      <dgm:spPr/>
      <dgm:t>
        <a:bodyPr/>
        <a:lstStyle/>
        <a:p>
          <a:endParaRPr lang="ru-RU"/>
        </a:p>
      </dgm:t>
    </dgm:pt>
    <dgm:pt modelId="{01C23AA8-3C31-49B0-9F7C-8451B2A87327}">
      <dgm:prSet custT="1"/>
      <dgm:spPr>
        <a:solidFill>
          <a:schemeClr val="accent3">
            <a:lumMod val="40000"/>
            <a:lumOff val="60000"/>
          </a:schemeClr>
        </a:solidFill>
        <a:ln>
          <a:solidFill>
            <a:srgbClr val="FF0000"/>
          </a:solidFill>
        </a:ln>
      </dgm:spPr>
      <dgm:t>
        <a:bodyPr/>
        <a:lstStyle/>
        <a:p>
          <a:pPr algn="l"/>
          <a:r>
            <a:rPr lang="ru-RU" sz="1400" dirty="0" smtClean="0"/>
            <a:t>Продолжить проведение мероприятий по модернизации уличного освещения.</a:t>
          </a:r>
          <a:endParaRPr lang="ru-RU" sz="1400" dirty="0" smtClean="0">
            <a:latin typeface="Times New Roman" panose="02020603050405020304" pitchFamily="18" charset="0"/>
            <a:cs typeface="Times New Roman" panose="02020603050405020304" pitchFamily="18" charset="0"/>
          </a:endParaRPr>
        </a:p>
      </dgm:t>
    </dgm:pt>
    <dgm:pt modelId="{EBDBBCA3-5CDF-44B2-9199-E914AD70F69F}" type="parTrans" cxnId="{B32B2401-AA23-41FF-904E-87D760DB4FF1}">
      <dgm:prSet/>
      <dgm:spPr/>
      <dgm:t>
        <a:bodyPr/>
        <a:lstStyle/>
        <a:p>
          <a:endParaRPr lang="ru-RU"/>
        </a:p>
      </dgm:t>
    </dgm:pt>
    <dgm:pt modelId="{13B204C6-280C-47DD-891E-95F847E9F4B9}" type="sibTrans" cxnId="{B32B2401-AA23-41FF-904E-87D760DB4FF1}">
      <dgm:prSet/>
      <dgm:spPr/>
      <dgm:t>
        <a:bodyPr/>
        <a:lstStyle/>
        <a:p>
          <a:endParaRPr lang="ru-RU"/>
        </a:p>
      </dgm:t>
    </dgm:pt>
    <dgm:pt modelId="{70B1C705-9482-40CE-B9E0-6CF944872DA0}" type="pres">
      <dgm:prSet presAssocID="{18366B58-91B0-46FC-89CE-88278C06EE23}" presName="arrowDiagram" presStyleCnt="0">
        <dgm:presLayoutVars>
          <dgm:chMax val="5"/>
          <dgm:dir/>
          <dgm:resizeHandles val="exact"/>
        </dgm:presLayoutVars>
      </dgm:prSet>
      <dgm:spPr/>
      <dgm:t>
        <a:bodyPr/>
        <a:lstStyle/>
        <a:p>
          <a:endParaRPr lang="ru-RU"/>
        </a:p>
      </dgm:t>
    </dgm:pt>
    <dgm:pt modelId="{FFEFA02B-CB3A-4AB6-A4D1-1D04203938AF}" type="pres">
      <dgm:prSet presAssocID="{18366B58-91B0-46FC-89CE-88278C06EE23}" presName="arrow" presStyleLbl="bgShp" presStyleIdx="0" presStyleCnt="1" custLinFactNeighborX="-942" custLinFactNeighborY="-6978">
        <dgm:style>
          <a:lnRef idx="0">
            <a:schemeClr val="accent3"/>
          </a:lnRef>
          <a:fillRef idx="3">
            <a:schemeClr val="accent3"/>
          </a:fillRef>
          <a:effectRef idx="3">
            <a:schemeClr val="accent3"/>
          </a:effectRef>
          <a:fontRef idx="minor">
            <a:schemeClr val="lt1"/>
          </a:fontRef>
        </dgm:style>
      </dgm:prSet>
      <dgm:spPr/>
      <dgm:t>
        <a:bodyPr/>
        <a:lstStyle/>
        <a:p>
          <a:endParaRPr lang="ru-RU"/>
        </a:p>
      </dgm:t>
    </dgm:pt>
    <dgm:pt modelId="{169AE0CD-6194-4782-A775-E94BECB029C9}" type="pres">
      <dgm:prSet presAssocID="{18366B58-91B0-46FC-89CE-88278C06EE23}" presName="arrowDiagram4" presStyleCnt="0"/>
      <dgm:spPr/>
    </dgm:pt>
    <dgm:pt modelId="{625A7A2F-6434-4826-AD75-DE2829349325}" type="pres">
      <dgm:prSet presAssocID="{74A4BCA9-5BC9-4388-9C98-C4A47480040B}" presName="bullet4a" presStyleLbl="node1" presStyleIdx="0" presStyleCnt="4"/>
      <dgm:spPr>
        <a:solidFill>
          <a:srgbClr val="FF0000"/>
        </a:solidFill>
      </dgm:spPr>
      <dgm:t>
        <a:bodyPr/>
        <a:lstStyle/>
        <a:p>
          <a:endParaRPr lang="ru-RU"/>
        </a:p>
      </dgm:t>
    </dgm:pt>
    <dgm:pt modelId="{FB21F20D-EAB5-4955-8519-5CF339BADF8C}" type="pres">
      <dgm:prSet presAssocID="{74A4BCA9-5BC9-4388-9C98-C4A47480040B}" presName="textBox4a" presStyleLbl="revTx" presStyleIdx="0" presStyleCnt="4" custScaleX="119524" custScaleY="85385" custLinFactY="-9268" custLinFactNeighborX="-61223" custLinFactNeighborY="-100000">
        <dgm:presLayoutVars>
          <dgm:bulletEnabled val="1"/>
        </dgm:presLayoutVars>
      </dgm:prSet>
      <dgm:spPr/>
      <dgm:t>
        <a:bodyPr/>
        <a:lstStyle/>
        <a:p>
          <a:endParaRPr lang="ru-RU"/>
        </a:p>
      </dgm:t>
    </dgm:pt>
    <dgm:pt modelId="{8E6E5CBA-2EC4-4BDF-9AEF-CFCE3CC7CB1B}" type="pres">
      <dgm:prSet presAssocID="{0C145754-6796-471B-9DF7-935C71AC4067}" presName="bullet4b" presStyleLbl="node1" presStyleIdx="1" presStyleCnt="4"/>
      <dgm:spPr>
        <a:solidFill>
          <a:srgbClr val="FF0000"/>
        </a:solidFill>
      </dgm:spPr>
      <dgm:t>
        <a:bodyPr/>
        <a:lstStyle/>
        <a:p>
          <a:endParaRPr lang="ru-RU"/>
        </a:p>
      </dgm:t>
    </dgm:pt>
    <dgm:pt modelId="{8B81419D-D8D0-4F3E-A0FC-BD03853CB666}" type="pres">
      <dgm:prSet presAssocID="{0C145754-6796-471B-9DF7-935C71AC4067}" presName="textBox4b" presStyleLbl="revTx" presStyleIdx="1" presStyleCnt="4" custScaleX="135717" custScaleY="53432" custLinFactX="100000" custLinFactNeighborX="131087" custLinFactNeighborY="-67223">
        <dgm:presLayoutVars>
          <dgm:bulletEnabled val="1"/>
        </dgm:presLayoutVars>
      </dgm:prSet>
      <dgm:spPr/>
      <dgm:t>
        <a:bodyPr/>
        <a:lstStyle/>
        <a:p>
          <a:endParaRPr lang="ru-RU"/>
        </a:p>
      </dgm:t>
    </dgm:pt>
    <dgm:pt modelId="{CB0F2ED5-5B7F-409C-9A88-7BF8A7A00316}" type="pres">
      <dgm:prSet presAssocID="{7834B00F-8E31-4C1F-BD0C-8E6641F479B6}" presName="bullet4c" presStyleLbl="node1" presStyleIdx="2" presStyleCnt="4"/>
      <dgm:spPr>
        <a:solidFill>
          <a:srgbClr val="FF0000"/>
        </a:solidFill>
      </dgm:spPr>
      <dgm:t>
        <a:bodyPr/>
        <a:lstStyle/>
        <a:p>
          <a:endParaRPr lang="ru-RU"/>
        </a:p>
      </dgm:t>
    </dgm:pt>
    <dgm:pt modelId="{509FCD40-2FD7-4F08-BDFE-0A115332A7EB}" type="pres">
      <dgm:prSet presAssocID="{7834B00F-8E31-4C1F-BD0C-8E6641F479B6}" presName="textBox4c" presStyleLbl="revTx" presStyleIdx="2" presStyleCnt="4" custScaleX="108778" custScaleY="35935" custLinFactNeighborX="-4869" custLinFactNeighborY="-21492">
        <dgm:presLayoutVars>
          <dgm:bulletEnabled val="1"/>
        </dgm:presLayoutVars>
      </dgm:prSet>
      <dgm:spPr/>
      <dgm:t>
        <a:bodyPr/>
        <a:lstStyle/>
        <a:p>
          <a:endParaRPr lang="ru-RU"/>
        </a:p>
      </dgm:t>
    </dgm:pt>
    <dgm:pt modelId="{1F49EAF6-B7B1-4491-B4C0-12FE3648E967}" type="pres">
      <dgm:prSet presAssocID="{01C23AA8-3C31-49B0-9F7C-8451B2A87327}" presName="bullet4d" presStyleLbl="node1" presStyleIdx="3" presStyleCnt="4"/>
      <dgm:spPr>
        <a:solidFill>
          <a:srgbClr val="FF0000"/>
        </a:solidFill>
      </dgm:spPr>
      <dgm:t>
        <a:bodyPr/>
        <a:lstStyle/>
        <a:p>
          <a:endParaRPr lang="ru-RU"/>
        </a:p>
      </dgm:t>
    </dgm:pt>
    <dgm:pt modelId="{4933CF90-E5BD-464D-997C-3FA765636902}" type="pres">
      <dgm:prSet presAssocID="{01C23AA8-3C31-49B0-9F7C-8451B2A87327}" presName="textBox4d" presStyleLbl="revTx" presStyleIdx="3" presStyleCnt="4" custScaleX="116863" custScaleY="25867" custLinFactX="-100000" custLinFactNeighborX="-171463" custLinFactNeighborY="-34511">
        <dgm:presLayoutVars>
          <dgm:bulletEnabled val="1"/>
        </dgm:presLayoutVars>
      </dgm:prSet>
      <dgm:spPr/>
      <dgm:t>
        <a:bodyPr/>
        <a:lstStyle/>
        <a:p>
          <a:endParaRPr lang="ru-RU"/>
        </a:p>
      </dgm:t>
    </dgm:pt>
  </dgm:ptLst>
  <dgm:cxnLst>
    <dgm:cxn modelId="{D3BA7EE4-FED1-4217-B4C8-70C5AAF36A2C}" type="presOf" srcId="{74A4BCA9-5BC9-4388-9C98-C4A47480040B}" destId="{FB21F20D-EAB5-4955-8519-5CF339BADF8C}" srcOrd="0" destOrd="0" presId="urn:microsoft.com/office/officeart/2005/8/layout/arrow2"/>
    <dgm:cxn modelId="{10B63833-9558-4817-AB32-29AAC6953527}" srcId="{18366B58-91B0-46FC-89CE-88278C06EE23}" destId="{7834B00F-8E31-4C1F-BD0C-8E6641F479B6}" srcOrd="2" destOrd="0" parTransId="{611E4B55-3334-4F29-AA7D-E03ECD63451E}" sibTransId="{2EF5806D-4A3D-4077-A110-47AD0A4B62CE}"/>
    <dgm:cxn modelId="{ED9CA101-1562-4036-A351-1E9B57ED5447}" type="presOf" srcId="{7834B00F-8E31-4C1F-BD0C-8E6641F479B6}" destId="{509FCD40-2FD7-4F08-BDFE-0A115332A7EB}" srcOrd="0" destOrd="0" presId="urn:microsoft.com/office/officeart/2005/8/layout/arrow2"/>
    <dgm:cxn modelId="{B32B2401-AA23-41FF-904E-87D760DB4FF1}" srcId="{18366B58-91B0-46FC-89CE-88278C06EE23}" destId="{01C23AA8-3C31-49B0-9F7C-8451B2A87327}" srcOrd="3" destOrd="0" parTransId="{EBDBBCA3-5CDF-44B2-9199-E914AD70F69F}" sibTransId="{13B204C6-280C-47DD-891E-95F847E9F4B9}"/>
    <dgm:cxn modelId="{ABAFF89F-16E7-45F7-AA9F-56E14B5F25BD}" srcId="{18366B58-91B0-46FC-89CE-88278C06EE23}" destId="{0C145754-6796-471B-9DF7-935C71AC4067}" srcOrd="1" destOrd="0" parTransId="{D42DA07A-B804-4EE5-872E-DB8C465B41AC}" sibTransId="{56BE8FD8-59C3-4189-A5D4-44011C68E949}"/>
    <dgm:cxn modelId="{42657286-AC16-4D87-99BD-44748ABE9D11}" type="presOf" srcId="{01C23AA8-3C31-49B0-9F7C-8451B2A87327}" destId="{4933CF90-E5BD-464D-997C-3FA765636902}" srcOrd="0" destOrd="0" presId="urn:microsoft.com/office/officeart/2005/8/layout/arrow2"/>
    <dgm:cxn modelId="{38CEF68D-3827-4B83-B901-D2EB4D6F9C97}" type="presOf" srcId="{0C145754-6796-471B-9DF7-935C71AC4067}" destId="{8B81419D-D8D0-4F3E-A0FC-BD03853CB666}" srcOrd="0" destOrd="0" presId="urn:microsoft.com/office/officeart/2005/8/layout/arrow2"/>
    <dgm:cxn modelId="{65464929-0769-480F-8BDB-7FF23E7E1648}" type="presOf" srcId="{18366B58-91B0-46FC-89CE-88278C06EE23}" destId="{70B1C705-9482-40CE-B9E0-6CF944872DA0}" srcOrd="0" destOrd="0" presId="urn:microsoft.com/office/officeart/2005/8/layout/arrow2"/>
    <dgm:cxn modelId="{1495AA57-8CA9-46D0-9F11-1D59D616982E}" srcId="{18366B58-91B0-46FC-89CE-88278C06EE23}" destId="{74A4BCA9-5BC9-4388-9C98-C4A47480040B}" srcOrd="0" destOrd="0" parTransId="{258C0E79-9BA5-4FCE-842D-C10D7BE6073F}" sibTransId="{24B5D972-E242-4FAA-97B4-99EC033AB2DE}"/>
    <dgm:cxn modelId="{87A7F6AD-E0E8-40F2-9C24-E6368F8CD477}" type="presParOf" srcId="{70B1C705-9482-40CE-B9E0-6CF944872DA0}" destId="{FFEFA02B-CB3A-4AB6-A4D1-1D04203938AF}" srcOrd="0" destOrd="0" presId="urn:microsoft.com/office/officeart/2005/8/layout/arrow2"/>
    <dgm:cxn modelId="{C9CB5B14-B88C-4645-9FA4-2DDBC36DB736}" type="presParOf" srcId="{70B1C705-9482-40CE-B9E0-6CF944872DA0}" destId="{169AE0CD-6194-4782-A775-E94BECB029C9}" srcOrd="1" destOrd="0" presId="urn:microsoft.com/office/officeart/2005/8/layout/arrow2"/>
    <dgm:cxn modelId="{9C758FCD-6818-463E-BC78-6427E7C6D827}" type="presParOf" srcId="{169AE0CD-6194-4782-A775-E94BECB029C9}" destId="{625A7A2F-6434-4826-AD75-DE2829349325}" srcOrd="0" destOrd="0" presId="urn:microsoft.com/office/officeart/2005/8/layout/arrow2"/>
    <dgm:cxn modelId="{F9C663B3-CB64-4522-A4D2-6FD6BB4C0EEF}" type="presParOf" srcId="{169AE0CD-6194-4782-A775-E94BECB029C9}" destId="{FB21F20D-EAB5-4955-8519-5CF339BADF8C}" srcOrd="1" destOrd="0" presId="urn:microsoft.com/office/officeart/2005/8/layout/arrow2"/>
    <dgm:cxn modelId="{D85123DC-7CFC-472E-8145-110A45119EE6}" type="presParOf" srcId="{169AE0CD-6194-4782-A775-E94BECB029C9}" destId="{8E6E5CBA-2EC4-4BDF-9AEF-CFCE3CC7CB1B}" srcOrd="2" destOrd="0" presId="urn:microsoft.com/office/officeart/2005/8/layout/arrow2"/>
    <dgm:cxn modelId="{9DAC8832-FB91-47F0-8296-3F8A50C3471F}" type="presParOf" srcId="{169AE0CD-6194-4782-A775-E94BECB029C9}" destId="{8B81419D-D8D0-4F3E-A0FC-BD03853CB666}" srcOrd="3" destOrd="0" presId="urn:microsoft.com/office/officeart/2005/8/layout/arrow2"/>
    <dgm:cxn modelId="{04458FCD-95FB-4D7E-B7F8-443D4E9DD4AA}" type="presParOf" srcId="{169AE0CD-6194-4782-A775-E94BECB029C9}" destId="{CB0F2ED5-5B7F-409C-9A88-7BF8A7A00316}" srcOrd="4" destOrd="0" presId="urn:microsoft.com/office/officeart/2005/8/layout/arrow2"/>
    <dgm:cxn modelId="{4AAEC7CB-9106-4103-A05C-048E69A96421}" type="presParOf" srcId="{169AE0CD-6194-4782-A775-E94BECB029C9}" destId="{509FCD40-2FD7-4F08-BDFE-0A115332A7EB}" srcOrd="5" destOrd="0" presId="urn:microsoft.com/office/officeart/2005/8/layout/arrow2"/>
    <dgm:cxn modelId="{4AEDA08A-56C8-4067-9503-318B9EB2D83E}" type="presParOf" srcId="{169AE0CD-6194-4782-A775-E94BECB029C9}" destId="{1F49EAF6-B7B1-4491-B4C0-12FE3648E967}" srcOrd="6" destOrd="0" presId="urn:microsoft.com/office/officeart/2005/8/layout/arrow2"/>
    <dgm:cxn modelId="{CE172254-C0B8-48B0-8F9B-7E8AF617EDBF}" type="presParOf" srcId="{169AE0CD-6194-4782-A775-E94BECB029C9}" destId="{4933CF90-E5BD-464D-997C-3FA765636902}" srcOrd="7"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8366B58-91B0-46FC-89CE-88278C06EE23}"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ru-RU"/>
        </a:p>
      </dgm:t>
    </dgm:pt>
    <dgm:pt modelId="{7834B00F-8E31-4C1F-BD0C-8E6641F479B6}">
      <dgm:prSet phldrT="[Текст]" custT="1"/>
      <dgm:spPr>
        <a:solidFill>
          <a:schemeClr val="accent3">
            <a:lumMod val="40000"/>
            <a:lumOff val="60000"/>
          </a:schemeClr>
        </a:solidFill>
        <a:ln>
          <a:solidFill>
            <a:srgbClr val="FF0000"/>
          </a:solidFill>
        </a:ln>
      </dgm:spPr>
      <dgm:t>
        <a:bodyPr/>
        <a:lstStyle/>
        <a:p>
          <a:pPr algn="l"/>
          <a:r>
            <a:rPr lang="ru-RU" sz="1400" dirty="0" smtClean="0"/>
            <a:t>Реализация проекта по благоустройству детской игровой площадки в д. </a:t>
          </a:r>
          <a:r>
            <a:rPr lang="ru-RU" sz="1400" dirty="0" err="1" smtClean="0"/>
            <a:t>Шепелево</a:t>
          </a:r>
          <a:endParaRPr lang="ru-RU" sz="1400" dirty="0">
            <a:latin typeface="Times New Roman" panose="02020603050405020304" pitchFamily="18" charset="0"/>
            <a:cs typeface="Times New Roman" panose="02020603050405020304" pitchFamily="18" charset="0"/>
          </a:endParaRPr>
        </a:p>
      </dgm:t>
    </dgm:pt>
    <dgm:pt modelId="{611E4B55-3334-4F29-AA7D-E03ECD63451E}" type="parTrans" cxnId="{10B63833-9558-4817-AB32-29AAC6953527}">
      <dgm:prSet/>
      <dgm:spPr/>
      <dgm:t>
        <a:bodyPr/>
        <a:lstStyle/>
        <a:p>
          <a:endParaRPr lang="ru-RU"/>
        </a:p>
      </dgm:t>
    </dgm:pt>
    <dgm:pt modelId="{2EF5806D-4A3D-4077-A110-47AD0A4B62CE}" type="sibTrans" cxnId="{10B63833-9558-4817-AB32-29AAC6953527}">
      <dgm:prSet/>
      <dgm:spPr/>
      <dgm:t>
        <a:bodyPr/>
        <a:lstStyle/>
        <a:p>
          <a:endParaRPr lang="ru-RU"/>
        </a:p>
      </dgm:t>
    </dgm:pt>
    <dgm:pt modelId="{01C23AA8-3C31-49B0-9F7C-8451B2A87327}">
      <dgm:prSet custT="1"/>
      <dgm:spPr>
        <a:solidFill>
          <a:schemeClr val="accent3">
            <a:lumMod val="40000"/>
            <a:lumOff val="60000"/>
          </a:schemeClr>
        </a:solidFill>
        <a:ln>
          <a:solidFill>
            <a:srgbClr val="FF0000"/>
          </a:solidFill>
        </a:ln>
      </dgm:spPr>
      <dgm:t>
        <a:bodyPr/>
        <a:lstStyle/>
        <a:p>
          <a:pPr algn="l"/>
          <a:r>
            <a:rPr lang="ru-RU" sz="1400" dirty="0" smtClean="0"/>
            <a:t>Ремонт части автомобильной дороги общего пользования местного значения, примыкающей к </a:t>
          </a:r>
          <a:r>
            <a:rPr lang="ru-RU" sz="1400" u="none" dirty="0" smtClean="0">
              <a:solidFill>
                <a:schemeClr val="tx1"/>
              </a:solidFill>
            </a:rPr>
            <a:t>региональной автодороге 41А-007 Санкт-Петербург - Ручьи (</a:t>
          </a:r>
          <a:r>
            <a:rPr lang="ru-RU" sz="1400" u="none" dirty="0" err="1" smtClean="0">
              <a:solidFill>
                <a:schemeClr val="tx1"/>
              </a:solidFill>
            </a:rPr>
            <a:t>бывш</a:t>
          </a:r>
          <a:r>
            <a:rPr lang="ru-RU" sz="1400" u="none" dirty="0" smtClean="0">
              <a:solidFill>
                <a:schemeClr val="tx1"/>
              </a:solidFill>
            </a:rPr>
            <a:t>. А-121 Санкт-Петербург-Сосновый Бор-Первое Мая) до КПП №2 в/ч 28106, </a:t>
          </a:r>
          <a:r>
            <a:rPr lang="ru-RU" sz="1400" dirty="0" smtClean="0"/>
            <a:t>а именно участок дороги от железнодорожного переезда до остановки общественного транспорта «Форт Красная горка»</a:t>
          </a:r>
          <a:endParaRPr lang="ru-RU" sz="1400" dirty="0" smtClean="0">
            <a:latin typeface="Times New Roman" panose="02020603050405020304" pitchFamily="18" charset="0"/>
            <a:cs typeface="Times New Roman" panose="02020603050405020304" pitchFamily="18" charset="0"/>
          </a:endParaRPr>
        </a:p>
      </dgm:t>
    </dgm:pt>
    <dgm:pt modelId="{EBDBBCA3-5CDF-44B2-9199-E914AD70F69F}" type="parTrans" cxnId="{B32B2401-AA23-41FF-904E-87D760DB4FF1}">
      <dgm:prSet/>
      <dgm:spPr/>
      <dgm:t>
        <a:bodyPr/>
        <a:lstStyle/>
        <a:p>
          <a:endParaRPr lang="ru-RU"/>
        </a:p>
      </dgm:t>
    </dgm:pt>
    <dgm:pt modelId="{13B204C6-280C-47DD-891E-95F847E9F4B9}" type="sibTrans" cxnId="{B32B2401-AA23-41FF-904E-87D760DB4FF1}">
      <dgm:prSet/>
      <dgm:spPr/>
      <dgm:t>
        <a:bodyPr/>
        <a:lstStyle/>
        <a:p>
          <a:endParaRPr lang="ru-RU"/>
        </a:p>
      </dgm:t>
    </dgm:pt>
    <dgm:pt modelId="{70B1C705-9482-40CE-B9E0-6CF944872DA0}" type="pres">
      <dgm:prSet presAssocID="{18366B58-91B0-46FC-89CE-88278C06EE23}" presName="arrowDiagram" presStyleCnt="0">
        <dgm:presLayoutVars>
          <dgm:chMax val="5"/>
          <dgm:dir/>
          <dgm:resizeHandles val="exact"/>
        </dgm:presLayoutVars>
      </dgm:prSet>
      <dgm:spPr/>
      <dgm:t>
        <a:bodyPr/>
        <a:lstStyle/>
        <a:p>
          <a:endParaRPr lang="ru-RU"/>
        </a:p>
      </dgm:t>
    </dgm:pt>
    <dgm:pt modelId="{FFEFA02B-CB3A-4AB6-A4D1-1D04203938AF}" type="pres">
      <dgm:prSet presAssocID="{18366B58-91B0-46FC-89CE-88278C06EE23}" presName="arrow" presStyleLbl="bgShp" presStyleIdx="0" presStyleCnt="1" custLinFactNeighborX="-942" custLinFactNeighborY="-6978">
        <dgm:style>
          <a:lnRef idx="0">
            <a:schemeClr val="accent3"/>
          </a:lnRef>
          <a:fillRef idx="3">
            <a:schemeClr val="accent3"/>
          </a:fillRef>
          <a:effectRef idx="3">
            <a:schemeClr val="accent3"/>
          </a:effectRef>
          <a:fontRef idx="minor">
            <a:schemeClr val="lt1"/>
          </a:fontRef>
        </dgm:style>
      </dgm:prSet>
      <dgm:spPr/>
      <dgm:t>
        <a:bodyPr/>
        <a:lstStyle/>
        <a:p>
          <a:endParaRPr lang="ru-RU"/>
        </a:p>
      </dgm:t>
    </dgm:pt>
    <dgm:pt modelId="{FD660F72-0662-495A-9259-C7E794416AE5}" type="pres">
      <dgm:prSet presAssocID="{18366B58-91B0-46FC-89CE-88278C06EE23}" presName="arrowDiagram2" presStyleCnt="0"/>
      <dgm:spPr/>
    </dgm:pt>
    <dgm:pt modelId="{4D0F0F87-1E6A-4313-B54A-A41BA4125EF9}" type="pres">
      <dgm:prSet presAssocID="{7834B00F-8E31-4C1F-BD0C-8E6641F479B6}" presName="bullet2a" presStyleLbl="node1" presStyleIdx="0" presStyleCnt="2"/>
      <dgm:spPr>
        <a:solidFill>
          <a:srgbClr val="FF0000"/>
        </a:solidFill>
      </dgm:spPr>
      <dgm:t>
        <a:bodyPr/>
        <a:lstStyle/>
        <a:p>
          <a:endParaRPr lang="ru-RU"/>
        </a:p>
      </dgm:t>
    </dgm:pt>
    <dgm:pt modelId="{A0F9B946-6250-4D01-8E78-67CA34A59652}" type="pres">
      <dgm:prSet presAssocID="{7834B00F-8E31-4C1F-BD0C-8E6641F479B6}" presName="textBox2a" presStyleLbl="revTx" presStyleIdx="0" presStyleCnt="2" custScaleY="28034" custLinFactNeighborX="-45407" custLinFactNeighborY="-77270">
        <dgm:presLayoutVars>
          <dgm:bulletEnabled val="1"/>
        </dgm:presLayoutVars>
      </dgm:prSet>
      <dgm:spPr/>
      <dgm:t>
        <a:bodyPr/>
        <a:lstStyle/>
        <a:p>
          <a:endParaRPr lang="ru-RU"/>
        </a:p>
      </dgm:t>
    </dgm:pt>
    <dgm:pt modelId="{E38AB88C-86FB-4EFC-B6CA-33EF4636B181}" type="pres">
      <dgm:prSet presAssocID="{01C23AA8-3C31-49B0-9F7C-8451B2A87327}" presName="bullet2b" presStyleLbl="node1" presStyleIdx="1" presStyleCnt="2"/>
      <dgm:spPr>
        <a:solidFill>
          <a:srgbClr val="FF0000"/>
        </a:solidFill>
      </dgm:spPr>
      <dgm:t>
        <a:bodyPr/>
        <a:lstStyle/>
        <a:p>
          <a:endParaRPr lang="ru-RU"/>
        </a:p>
      </dgm:t>
    </dgm:pt>
    <dgm:pt modelId="{4065D9FF-8485-4E01-AD21-AAA5733A06F2}" type="pres">
      <dgm:prSet presAssocID="{01C23AA8-3C31-49B0-9F7C-8451B2A87327}" presName="textBox2b" presStyleLbl="revTx" presStyleIdx="1" presStyleCnt="2" custScaleX="114077" custScaleY="61681" custLinFactNeighborX="22276" custLinFactNeighborY="-18458">
        <dgm:presLayoutVars>
          <dgm:bulletEnabled val="1"/>
        </dgm:presLayoutVars>
      </dgm:prSet>
      <dgm:spPr/>
      <dgm:t>
        <a:bodyPr/>
        <a:lstStyle/>
        <a:p>
          <a:endParaRPr lang="ru-RU"/>
        </a:p>
      </dgm:t>
    </dgm:pt>
  </dgm:ptLst>
  <dgm:cxnLst>
    <dgm:cxn modelId="{966BBD33-7CBE-4DF8-AB5A-530BCEA74739}" type="presOf" srcId="{18366B58-91B0-46FC-89CE-88278C06EE23}" destId="{70B1C705-9482-40CE-B9E0-6CF944872DA0}" srcOrd="0" destOrd="0" presId="urn:microsoft.com/office/officeart/2005/8/layout/arrow2"/>
    <dgm:cxn modelId="{58CA8336-E99A-425C-A569-5EFACDB7C882}" type="presOf" srcId="{7834B00F-8E31-4C1F-BD0C-8E6641F479B6}" destId="{A0F9B946-6250-4D01-8E78-67CA34A59652}" srcOrd="0" destOrd="0" presId="urn:microsoft.com/office/officeart/2005/8/layout/arrow2"/>
    <dgm:cxn modelId="{54EFBEC8-12A9-4801-B2DE-E9C73362E851}" type="presOf" srcId="{01C23AA8-3C31-49B0-9F7C-8451B2A87327}" destId="{4065D9FF-8485-4E01-AD21-AAA5733A06F2}" srcOrd="0" destOrd="0" presId="urn:microsoft.com/office/officeart/2005/8/layout/arrow2"/>
    <dgm:cxn modelId="{B32B2401-AA23-41FF-904E-87D760DB4FF1}" srcId="{18366B58-91B0-46FC-89CE-88278C06EE23}" destId="{01C23AA8-3C31-49B0-9F7C-8451B2A87327}" srcOrd="1" destOrd="0" parTransId="{EBDBBCA3-5CDF-44B2-9199-E914AD70F69F}" sibTransId="{13B204C6-280C-47DD-891E-95F847E9F4B9}"/>
    <dgm:cxn modelId="{10B63833-9558-4817-AB32-29AAC6953527}" srcId="{18366B58-91B0-46FC-89CE-88278C06EE23}" destId="{7834B00F-8E31-4C1F-BD0C-8E6641F479B6}" srcOrd="0" destOrd="0" parTransId="{611E4B55-3334-4F29-AA7D-E03ECD63451E}" sibTransId="{2EF5806D-4A3D-4077-A110-47AD0A4B62CE}"/>
    <dgm:cxn modelId="{9B1CEBE8-1191-4E07-B225-F2A3914237A5}" type="presParOf" srcId="{70B1C705-9482-40CE-B9E0-6CF944872DA0}" destId="{FFEFA02B-CB3A-4AB6-A4D1-1D04203938AF}" srcOrd="0" destOrd="0" presId="urn:microsoft.com/office/officeart/2005/8/layout/arrow2"/>
    <dgm:cxn modelId="{FC9D6365-73D7-43F8-94C3-E439D6FF9109}" type="presParOf" srcId="{70B1C705-9482-40CE-B9E0-6CF944872DA0}" destId="{FD660F72-0662-495A-9259-C7E794416AE5}" srcOrd="1" destOrd="0" presId="urn:microsoft.com/office/officeart/2005/8/layout/arrow2"/>
    <dgm:cxn modelId="{E478D95B-AECC-4E9B-9415-FCBDE1C3AB09}" type="presParOf" srcId="{FD660F72-0662-495A-9259-C7E794416AE5}" destId="{4D0F0F87-1E6A-4313-B54A-A41BA4125EF9}" srcOrd="0" destOrd="0" presId="urn:microsoft.com/office/officeart/2005/8/layout/arrow2"/>
    <dgm:cxn modelId="{598305EF-2CF2-4D69-A4CA-67896AB16864}" type="presParOf" srcId="{FD660F72-0662-495A-9259-C7E794416AE5}" destId="{A0F9B946-6250-4D01-8E78-67CA34A59652}" srcOrd="1" destOrd="0" presId="urn:microsoft.com/office/officeart/2005/8/layout/arrow2"/>
    <dgm:cxn modelId="{BF330E4A-5F00-40BE-BB62-3996541062B9}" type="presParOf" srcId="{FD660F72-0662-495A-9259-C7E794416AE5}" destId="{E38AB88C-86FB-4EFC-B6CA-33EF4636B181}" srcOrd="2" destOrd="0" presId="urn:microsoft.com/office/officeart/2005/8/layout/arrow2"/>
    <dgm:cxn modelId="{08CE07C8-566F-4286-9E73-E1B38C70CCC4}" type="presParOf" srcId="{FD660F72-0662-495A-9259-C7E794416AE5}" destId="{4065D9FF-8485-4E01-AD21-AAA5733A06F2}" srcOrd="3"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E0687-1880-4CA6-B5C6-038CBA5B5120}">
      <dsp:nvSpPr>
        <dsp:cNvPr id="0" name=""/>
        <dsp:cNvSpPr/>
      </dsp:nvSpPr>
      <dsp:spPr>
        <a:xfrm>
          <a:off x="-3662484" y="-562741"/>
          <a:ext cx="4365843" cy="4365843"/>
        </a:xfrm>
        <a:prstGeom prst="blockArc">
          <a:avLst>
            <a:gd name="adj1" fmla="val 18900000"/>
            <a:gd name="adj2" fmla="val 2700000"/>
            <a:gd name="adj3" fmla="val 495"/>
          </a:avLst>
        </a:prstGeom>
        <a:noFill/>
        <a:ln w="25400" cap="flat" cmpd="sng" algn="ctr">
          <a:solidFill>
            <a:schemeClr val="accent1">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0CEBC46-6F44-4BC9-AF9B-A0CBD3B19808}">
      <dsp:nvSpPr>
        <dsp:cNvPr id="0" name=""/>
        <dsp:cNvSpPr/>
      </dsp:nvSpPr>
      <dsp:spPr>
        <a:xfrm>
          <a:off x="452300" y="324036"/>
          <a:ext cx="7426401" cy="648072"/>
        </a:xfrm>
        <a:prstGeom prst="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4407" tIns="60960" rIns="60960" bIns="60960" numCol="1" spcCol="1270" anchor="ctr" anchorCtr="0">
          <a:noAutofit/>
        </a:bodyPr>
        <a:lstStyle/>
        <a:p>
          <a:pPr lvl="0" algn="l" defTabSz="1066800">
            <a:lnSpc>
              <a:spcPct val="90000"/>
            </a:lnSpc>
            <a:spcBef>
              <a:spcPct val="0"/>
            </a:spcBef>
            <a:spcAft>
              <a:spcPct val="35000"/>
            </a:spcAft>
          </a:pPr>
          <a:r>
            <a:rPr lang="ru-RU" sz="2400" b="1" kern="1200" dirty="0" smtClean="0"/>
            <a:t>ОАО «Концерн ЦНИИ Электроприбор»</a:t>
          </a:r>
          <a:endParaRPr lang="ru-RU" sz="2400" b="1" kern="1200" dirty="0"/>
        </a:p>
      </dsp:txBody>
      <dsp:txXfrm>
        <a:off x="452300" y="324036"/>
        <a:ext cx="7426401" cy="648072"/>
      </dsp:txXfrm>
    </dsp:sp>
    <dsp:sp modelId="{9332D3C9-D4B7-4E67-A62F-AB98110D20F9}">
      <dsp:nvSpPr>
        <dsp:cNvPr id="0" name=""/>
        <dsp:cNvSpPr/>
      </dsp:nvSpPr>
      <dsp:spPr>
        <a:xfrm>
          <a:off x="47255" y="243027"/>
          <a:ext cx="810090" cy="810090"/>
        </a:xfrm>
        <a:prstGeom prst="ellipse">
          <a:avLst/>
        </a:prstGeom>
        <a:solidFill>
          <a:schemeClr val="lt1">
            <a:hueOff val="0"/>
            <a:satOff val="0"/>
            <a:lumOff val="0"/>
            <a:alphaOff val="0"/>
          </a:schemeClr>
        </a:soli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B41BC78-107D-4301-B4B2-55BD35FE7CCC}">
      <dsp:nvSpPr>
        <dsp:cNvPr id="0" name=""/>
        <dsp:cNvSpPr/>
      </dsp:nvSpPr>
      <dsp:spPr>
        <a:xfrm>
          <a:off x="687875" y="1296144"/>
          <a:ext cx="7190826" cy="648072"/>
        </a:xfrm>
        <a:prstGeom prst="rect">
          <a:avLst/>
        </a:prstGeom>
        <a:gradFill rotWithShape="0">
          <a:gsLst>
            <a:gs pos="0">
              <a:schemeClr val="accent1">
                <a:shade val="80000"/>
                <a:hueOff val="153123"/>
                <a:satOff val="-2196"/>
                <a:lumOff val="12807"/>
                <a:alphaOff val="0"/>
                <a:shade val="51000"/>
                <a:satMod val="130000"/>
              </a:schemeClr>
            </a:gs>
            <a:gs pos="80000">
              <a:schemeClr val="accent1">
                <a:shade val="80000"/>
                <a:hueOff val="153123"/>
                <a:satOff val="-2196"/>
                <a:lumOff val="12807"/>
                <a:alphaOff val="0"/>
                <a:shade val="93000"/>
                <a:satMod val="130000"/>
              </a:schemeClr>
            </a:gs>
            <a:gs pos="100000">
              <a:schemeClr val="accent1">
                <a:shade val="80000"/>
                <a:hueOff val="153123"/>
                <a:satOff val="-2196"/>
                <a:lumOff val="128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4407" tIns="60960" rIns="60960" bIns="60960" numCol="1" spcCol="1270" anchor="ctr" anchorCtr="0">
          <a:noAutofit/>
        </a:bodyPr>
        <a:lstStyle/>
        <a:p>
          <a:pPr lvl="0" algn="l" defTabSz="1066800">
            <a:lnSpc>
              <a:spcPct val="90000"/>
            </a:lnSpc>
            <a:spcBef>
              <a:spcPct val="0"/>
            </a:spcBef>
            <a:spcAft>
              <a:spcPct val="35000"/>
            </a:spcAft>
          </a:pPr>
          <a:r>
            <a:rPr lang="ru-RU" sz="2400" b="1" kern="1200" dirty="0" smtClean="0"/>
            <a:t>МОУ «</a:t>
          </a:r>
          <a:r>
            <a:rPr lang="ru-RU" sz="2400" b="1" kern="1200" dirty="0" err="1" smtClean="0"/>
            <a:t>Лебяженский</a:t>
          </a:r>
          <a:r>
            <a:rPr lang="ru-RU" sz="2400" b="1" kern="1200" dirty="0" smtClean="0"/>
            <a:t> центр общего образования»</a:t>
          </a:r>
          <a:endParaRPr lang="ru-RU" sz="2400" b="1" kern="1200" dirty="0"/>
        </a:p>
      </dsp:txBody>
      <dsp:txXfrm>
        <a:off x="687875" y="1296144"/>
        <a:ext cx="7190826" cy="648072"/>
      </dsp:txXfrm>
    </dsp:sp>
    <dsp:sp modelId="{FFEDBCD4-5D16-4DD0-BD5A-C3430DBF56D6}">
      <dsp:nvSpPr>
        <dsp:cNvPr id="0" name=""/>
        <dsp:cNvSpPr/>
      </dsp:nvSpPr>
      <dsp:spPr>
        <a:xfrm>
          <a:off x="282830" y="1215135"/>
          <a:ext cx="810090" cy="810090"/>
        </a:xfrm>
        <a:prstGeom prst="ellipse">
          <a:avLst/>
        </a:prstGeom>
        <a:solidFill>
          <a:schemeClr val="lt1">
            <a:hueOff val="0"/>
            <a:satOff val="0"/>
            <a:lumOff val="0"/>
            <a:alphaOff val="0"/>
          </a:schemeClr>
        </a:solidFill>
        <a:ln w="9525" cap="flat" cmpd="sng" algn="ctr">
          <a:solidFill>
            <a:schemeClr val="accent1">
              <a:shade val="80000"/>
              <a:hueOff val="153123"/>
              <a:satOff val="-2196"/>
              <a:lumOff val="12807"/>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7F6B48E-306C-4378-858E-963B330A1397}">
      <dsp:nvSpPr>
        <dsp:cNvPr id="0" name=""/>
        <dsp:cNvSpPr/>
      </dsp:nvSpPr>
      <dsp:spPr>
        <a:xfrm>
          <a:off x="452300" y="2268252"/>
          <a:ext cx="7426401" cy="648072"/>
        </a:xfrm>
        <a:prstGeom prst="rect">
          <a:avLst/>
        </a:prstGeom>
        <a:gradFill rotWithShape="0">
          <a:gsLst>
            <a:gs pos="0">
              <a:schemeClr val="accent1">
                <a:shade val="80000"/>
                <a:hueOff val="306246"/>
                <a:satOff val="-4392"/>
                <a:lumOff val="25615"/>
                <a:alphaOff val="0"/>
                <a:shade val="51000"/>
                <a:satMod val="130000"/>
              </a:schemeClr>
            </a:gs>
            <a:gs pos="80000">
              <a:schemeClr val="accent1">
                <a:shade val="80000"/>
                <a:hueOff val="306246"/>
                <a:satOff val="-4392"/>
                <a:lumOff val="25615"/>
                <a:alphaOff val="0"/>
                <a:shade val="93000"/>
                <a:satMod val="130000"/>
              </a:schemeClr>
            </a:gs>
            <a:gs pos="100000">
              <a:schemeClr val="accent1">
                <a:shade val="80000"/>
                <a:hueOff val="306246"/>
                <a:satOff val="-4392"/>
                <a:lumOff val="256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4407" tIns="60960" rIns="60960" bIns="60960" numCol="1" spcCol="1270" anchor="ctr" anchorCtr="0">
          <a:noAutofit/>
        </a:bodyPr>
        <a:lstStyle/>
        <a:p>
          <a:pPr lvl="0" algn="l" defTabSz="1066800">
            <a:lnSpc>
              <a:spcPct val="90000"/>
            </a:lnSpc>
            <a:spcBef>
              <a:spcPct val="0"/>
            </a:spcBef>
            <a:spcAft>
              <a:spcPct val="35000"/>
            </a:spcAft>
          </a:pPr>
          <a:r>
            <a:rPr lang="ru-RU" sz="2400" b="1" kern="1200" dirty="0" smtClean="0"/>
            <a:t>Войсковая часть №3526</a:t>
          </a:r>
          <a:endParaRPr lang="ru-RU" sz="2400" b="1" kern="1200" dirty="0"/>
        </a:p>
      </dsp:txBody>
      <dsp:txXfrm>
        <a:off x="452300" y="2268252"/>
        <a:ext cx="7426401" cy="648072"/>
      </dsp:txXfrm>
    </dsp:sp>
    <dsp:sp modelId="{EE1D0EEA-DE75-4AC1-82CC-0180171D1A6C}">
      <dsp:nvSpPr>
        <dsp:cNvPr id="0" name=""/>
        <dsp:cNvSpPr/>
      </dsp:nvSpPr>
      <dsp:spPr>
        <a:xfrm>
          <a:off x="47255" y="2187243"/>
          <a:ext cx="810090" cy="810090"/>
        </a:xfrm>
        <a:prstGeom prst="ellipse">
          <a:avLst/>
        </a:prstGeom>
        <a:solidFill>
          <a:schemeClr val="lt1">
            <a:hueOff val="0"/>
            <a:satOff val="0"/>
            <a:lumOff val="0"/>
            <a:alphaOff val="0"/>
          </a:schemeClr>
        </a:solidFill>
        <a:ln w="9525" cap="flat" cmpd="sng" algn="ctr">
          <a:solidFill>
            <a:schemeClr val="accent1">
              <a:shade val="80000"/>
              <a:hueOff val="306246"/>
              <a:satOff val="-4392"/>
              <a:lumOff val="25615"/>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7A973-03D1-4851-9DB5-5B84ACE3BD6E}">
      <dsp:nvSpPr>
        <dsp:cNvPr id="0" name=""/>
        <dsp:cNvSpPr/>
      </dsp:nvSpPr>
      <dsp:spPr>
        <a:xfrm>
          <a:off x="1628725" y="0"/>
          <a:ext cx="4869159" cy="4869159"/>
        </a:xfrm>
        <a:prstGeom prst="triangle">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7B18F13-8DE4-4DC3-8D9E-ED09829DA154}">
      <dsp:nvSpPr>
        <dsp:cNvPr id="0" name=""/>
        <dsp:cNvSpPr/>
      </dsp:nvSpPr>
      <dsp:spPr>
        <a:xfrm>
          <a:off x="4063305" y="489531"/>
          <a:ext cx="3164954" cy="1152621"/>
        </a:xfrm>
        <a:prstGeom prst="roundRect">
          <a:avLst/>
        </a:prstGeom>
        <a:solidFill>
          <a:schemeClr val="lt1">
            <a:alpha val="90000"/>
            <a:hueOff val="0"/>
            <a:satOff val="0"/>
            <a:lumOff val="0"/>
            <a:alphaOff val="0"/>
          </a:schemeClr>
        </a:soli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b="1" kern="1200" dirty="0" smtClean="0"/>
            <a:t>Решение вопросов местного значения</a:t>
          </a:r>
          <a:endParaRPr lang="ru-RU" sz="2200" b="1" kern="1200" dirty="0"/>
        </a:p>
      </dsp:txBody>
      <dsp:txXfrm>
        <a:off x="4119571" y="545797"/>
        <a:ext cx="3052422" cy="1040089"/>
      </dsp:txXfrm>
    </dsp:sp>
    <dsp:sp modelId="{BF25E764-D201-4EC4-9811-D99A48952B9C}">
      <dsp:nvSpPr>
        <dsp:cNvPr id="0" name=""/>
        <dsp:cNvSpPr/>
      </dsp:nvSpPr>
      <dsp:spPr>
        <a:xfrm>
          <a:off x="4063305" y="1786230"/>
          <a:ext cx="3164954" cy="1152621"/>
        </a:xfrm>
        <a:prstGeom prst="roundRect">
          <a:avLst/>
        </a:prstGeom>
        <a:solidFill>
          <a:schemeClr val="lt1">
            <a:alpha val="90000"/>
            <a:hueOff val="0"/>
            <a:satOff val="0"/>
            <a:lumOff val="0"/>
            <a:alphaOff val="0"/>
          </a:schemeClr>
        </a:solidFill>
        <a:ln w="9525" cap="flat" cmpd="sng" algn="ctr">
          <a:solidFill>
            <a:schemeClr val="accent1">
              <a:shade val="80000"/>
              <a:hueOff val="153123"/>
              <a:satOff val="-2196"/>
              <a:lumOff val="12807"/>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b="1" kern="1200" dirty="0" smtClean="0"/>
            <a:t>Социальная и молодежная политика</a:t>
          </a:r>
          <a:endParaRPr lang="ru-RU" sz="2200" b="1" kern="1200" dirty="0"/>
        </a:p>
      </dsp:txBody>
      <dsp:txXfrm>
        <a:off x="4119571" y="1842496"/>
        <a:ext cx="3052422" cy="1040089"/>
      </dsp:txXfrm>
    </dsp:sp>
    <dsp:sp modelId="{4C5A6C66-CB7B-451A-8121-FCC5125F581F}">
      <dsp:nvSpPr>
        <dsp:cNvPr id="0" name=""/>
        <dsp:cNvSpPr/>
      </dsp:nvSpPr>
      <dsp:spPr>
        <a:xfrm>
          <a:off x="4063305" y="3082929"/>
          <a:ext cx="3164954" cy="1152621"/>
        </a:xfrm>
        <a:prstGeom prst="roundRect">
          <a:avLst/>
        </a:prstGeom>
        <a:solidFill>
          <a:schemeClr val="lt1">
            <a:alpha val="90000"/>
            <a:hueOff val="0"/>
            <a:satOff val="0"/>
            <a:lumOff val="0"/>
            <a:alphaOff val="0"/>
          </a:schemeClr>
        </a:solidFill>
        <a:ln w="9525" cap="flat" cmpd="sng" algn="ctr">
          <a:solidFill>
            <a:schemeClr val="accent1">
              <a:shade val="80000"/>
              <a:hueOff val="306246"/>
              <a:satOff val="-4392"/>
              <a:lumOff val="25615"/>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b="1" kern="1200" dirty="0" smtClean="0"/>
            <a:t>ЖКХ</a:t>
          </a:r>
          <a:endParaRPr lang="ru-RU" sz="2200" b="1" kern="1200" dirty="0"/>
        </a:p>
      </dsp:txBody>
      <dsp:txXfrm>
        <a:off x="4119571" y="3139195"/>
        <a:ext cx="3052422" cy="1040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7658F-5A66-4EDA-A2BF-415039534692}">
      <dsp:nvSpPr>
        <dsp:cNvPr id="0" name=""/>
        <dsp:cNvSpPr/>
      </dsp:nvSpPr>
      <dsp:spPr>
        <a:xfrm>
          <a:off x="667557" y="1799"/>
          <a:ext cx="3410394" cy="2046236"/>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ru-RU" sz="3200" kern="1200" dirty="0" smtClean="0"/>
            <a:t>Мероприятия для</a:t>
          </a:r>
          <a:r>
            <a:rPr lang="ru-RU" sz="3200" b="1" kern="1200" dirty="0" smtClean="0"/>
            <a:t> детей до 14 лет </a:t>
          </a:r>
        </a:p>
        <a:p>
          <a:pPr lvl="0" algn="ctr" defTabSz="1422400" rtl="0">
            <a:lnSpc>
              <a:spcPct val="90000"/>
            </a:lnSpc>
            <a:spcBef>
              <a:spcPct val="0"/>
            </a:spcBef>
            <a:spcAft>
              <a:spcPct val="35000"/>
            </a:spcAft>
          </a:pPr>
          <a:r>
            <a:rPr lang="ru-RU" sz="3200" b="1" kern="1200" dirty="0" smtClean="0"/>
            <a:t> </a:t>
          </a:r>
          <a:r>
            <a:rPr lang="ru-RU" sz="3200" b="1" kern="1200" dirty="0" smtClean="0"/>
            <a:t>14 (1075 </a:t>
          </a:r>
          <a:r>
            <a:rPr lang="ru-RU" sz="3200" b="1" kern="1200" dirty="0" smtClean="0"/>
            <a:t>чел.)</a:t>
          </a:r>
          <a:endParaRPr lang="ru-RU" sz="3200" kern="1200" dirty="0"/>
        </a:p>
      </dsp:txBody>
      <dsp:txXfrm>
        <a:off x="667557" y="1799"/>
        <a:ext cx="3410394" cy="2046236"/>
      </dsp:txXfrm>
    </dsp:sp>
    <dsp:sp modelId="{1F5C9CE1-E792-42AA-96BA-5B4888C5C567}">
      <dsp:nvSpPr>
        <dsp:cNvPr id="0" name=""/>
        <dsp:cNvSpPr/>
      </dsp:nvSpPr>
      <dsp:spPr>
        <a:xfrm>
          <a:off x="4418991" y="1799"/>
          <a:ext cx="3410394" cy="2046236"/>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ru-RU" sz="3200" b="1" kern="1200" dirty="0" smtClean="0"/>
            <a:t>Для молодёжи </a:t>
          </a:r>
        </a:p>
        <a:p>
          <a:pPr lvl="0" algn="ctr" defTabSz="1422400" rtl="0">
            <a:lnSpc>
              <a:spcPct val="90000"/>
            </a:lnSpc>
            <a:spcBef>
              <a:spcPct val="0"/>
            </a:spcBef>
            <a:spcAft>
              <a:spcPct val="35000"/>
            </a:spcAft>
          </a:pPr>
          <a:r>
            <a:rPr lang="ru-RU" sz="3200" b="1" kern="1200" dirty="0" smtClean="0"/>
            <a:t> </a:t>
          </a:r>
          <a:r>
            <a:rPr lang="ru-RU" sz="3200" b="1" kern="1200" dirty="0" smtClean="0"/>
            <a:t>11 (631 </a:t>
          </a:r>
          <a:r>
            <a:rPr lang="ru-RU" sz="3200" b="1" kern="1200" dirty="0" smtClean="0"/>
            <a:t>чел.)</a:t>
          </a:r>
          <a:endParaRPr lang="ru-RU" sz="3200" kern="1200" dirty="0"/>
        </a:p>
      </dsp:txBody>
      <dsp:txXfrm>
        <a:off x="4418991" y="1799"/>
        <a:ext cx="3410394" cy="2046236"/>
      </dsp:txXfrm>
    </dsp:sp>
    <dsp:sp modelId="{15C6BC39-39B2-47EB-B2A6-499C6E0B6DD2}">
      <dsp:nvSpPr>
        <dsp:cNvPr id="0" name=""/>
        <dsp:cNvSpPr/>
      </dsp:nvSpPr>
      <dsp:spPr>
        <a:xfrm>
          <a:off x="667557" y="2389075"/>
          <a:ext cx="3410394" cy="2046236"/>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ru-RU" sz="3200" b="1" kern="1200" dirty="0" smtClean="0"/>
            <a:t>Культурно-досуговых  </a:t>
          </a:r>
          <a:r>
            <a:rPr lang="ru-RU" sz="3200" b="1" kern="1200" dirty="0" smtClean="0"/>
            <a:t>61 (4930чел</a:t>
          </a:r>
          <a:r>
            <a:rPr lang="ru-RU" sz="3200" b="1" kern="1200" dirty="0" smtClean="0"/>
            <a:t>.)</a:t>
          </a:r>
          <a:endParaRPr lang="ru-RU" sz="3200" kern="1200" dirty="0"/>
        </a:p>
      </dsp:txBody>
      <dsp:txXfrm>
        <a:off x="667557" y="2389075"/>
        <a:ext cx="3410394" cy="2046236"/>
      </dsp:txXfrm>
    </dsp:sp>
    <dsp:sp modelId="{0FB02399-7C43-4302-8931-23BF97E5EB14}">
      <dsp:nvSpPr>
        <dsp:cNvPr id="0" name=""/>
        <dsp:cNvSpPr/>
      </dsp:nvSpPr>
      <dsp:spPr>
        <a:xfrm>
          <a:off x="4418991" y="2389075"/>
          <a:ext cx="3410394" cy="2046236"/>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ru-RU" sz="3200" b="1" kern="1200" dirty="0" smtClean="0"/>
            <a:t>Информационно-просветительских </a:t>
          </a:r>
        </a:p>
        <a:p>
          <a:pPr lvl="0" algn="ctr" defTabSz="1422400" rtl="0">
            <a:lnSpc>
              <a:spcPct val="90000"/>
            </a:lnSpc>
            <a:spcBef>
              <a:spcPct val="0"/>
            </a:spcBef>
            <a:spcAft>
              <a:spcPct val="35000"/>
            </a:spcAft>
          </a:pPr>
          <a:r>
            <a:rPr lang="ru-RU" sz="3200" b="1" kern="1200" dirty="0" smtClean="0"/>
            <a:t>3 (100чел</a:t>
          </a:r>
          <a:r>
            <a:rPr lang="ru-RU" sz="3200" b="1" kern="1200" dirty="0" smtClean="0"/>
            <a:t>.)</a:t>
          </a:r>
          <a:endParaRPr lang="ru-RU" sz="3200" kern="1200" dirty="0"/>
        </a:p>
      </dsp:txBody>
      <dsp:txXfrm>
        <a:off x="4418991" y="2389075"/>
        <a:ext cx="3410394" cy="20462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FF449-B7BB-4B3E-969F-1D5D9F3C8035}">
      <dsp:nvSpPr>
        <dsp:cNvPr id="0" name=""/>
        <dsp:cNvSpPr/>
      </dsp:nvSpPr>
      <dsp:spPr>
        <a:xfrm>
          <a:off x="899468" y="49617"/>
          <a:ext cx="2226658" cy="1338679"/>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4ACEBD-A1FB-4B8B-A1EB-1CC5885485F0}">
      <dsp:nvSpPr>
        <dsp:cNvPr id="0" name=""/>
        <dsp:cNvSpPr/>
      </dsp:nvSpPr>
      <dsp:spPr>
        <a:xfrm>
          <a:off x="900402" y="1485397"/>
          <a:ext cx="2224789" cy="82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ru-RU" sz="1400" kern="1200" dirty="0" smtClean="0"/>
            <a:t>Официальный сайт администрации </a:t>
          </a:r>
          <a:r>
            <a:rPr lang="ru-RU" sz="1400" kern="1200" dirty="0" err="1" smtClean="0"/>
            <a:t>Лебяженского</a:t>
          </a:r>
          <a:r>
            <a:rPr lang="ru-RU" sz="1400" kern="1200" dirty="0" smtClean="0"/>
            <a:t> ГП</a:t>
          </a:r>
          <a:endParaRPr lang="ru-RU" sz="1400" kern="1200" dirty="0"/>
        </a:p>
      </dsp:txBody>
      <dsp:txXfrm>
        <a:off x="900402" y="1485397"/>
        <a:ext cx="2224789" cy="825397"/>
      </dsp:txXfrm>
    </dsp:sp>
    <dsp:sp modelId="{8364F690-372E-45C7-A902-5B2F0208E90E}">
      <dsp:nvSpPr>
        <dsp:cNvPr id="0" name=""/>
        <dsp:cNvSpPr/>
      </dsp:nvSpPr>
      <dsp:spPr>
        <a:xfrm>
          <a:off x="3460539" y="1067"/>
          <a:ext cx="2224789" cy="1532880"/>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41E3B-71F8-420C-8CBF-B96D7041632C}">
      <dsp:nvSpPr>
        <dsp:cNvPr id="0" name=""/>
        <dsp:cNvSpPr/>
      </dsp:nvSpPr>
      <dsp:spPr>
        <a:xfrm>
          <a:off x="3348699" y="1533947"/>
          <a:ext cx="2448470" cy="82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ru-RU" sz="1400" kern="1200" dirty="0" smtClean="0"/>
            <a:t>Официальный сайт МКУ «</a:t>
          </a:r>
          <a:r>
            <a:rPr lang="ru-RU" sz="1400" kern="1200" dirty="0" err="1" smtClean="0"/>
            <a:t>Лебяженский</a:t>
          </a:r>
          <a:r>
            <a:rPr lang="ru-RU" sz="1400" kern="1200" dirty="0" smtClean="0"/>
            <a:t> центр культуры и спорта»</a:t>
          </a:r>
          <a:endParaRPr lang="ru-RU" sz="1400" kern="1200" dirty="0"/>
        </a:p>
      </dsp:txBody>
      <dsp:txXfrm>
        <a:off x="3348699" y="1533947"/>
        <a:ext cx="2448470" cy="825397"/>
      </dsp:txXfrm>
    </dsp:sp>
    <dsp:sp modelId="{754CEA9F-CE80-4ECE-9CC3-42B39325D3D9}">
      <dsp:nvSpPr>
        <dsp:cNvPr id="0" name=""/>
        <dsp:cNvSpPr/>
      </dsp:nvSpPr>
      <dsp:spPr>
        <a:xfrm>
          <a:off x="6019741" y="1067"/>
          <a:ext cx="2224789" cy="1532880"/>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C97181-2292-4098-B44C-010515A849F1}">
      <dsp:nvSpPr>
        <dsp:cNvPr id="0" name=""/>
        <dsp:cNvSpPr/>
      </dsp:nvSpPr>
      <dsp:spPr>
        <a:xfrm>
          <a:off x="6019741" y="1533947"/>
          <a:ext cx="2224789" cy="82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ru-RU" sz="1400" kern="1200" dirty="0" smtClean="0"/>
            <a:t>Группа </a:t>
          </a:r>
          <a:r>
            <a:rPr lang="ru-RU" sz="1400" kern="1200" dirty="0" err="1" smtClean="0"/>
            <a:t>Вконтакте</a:t>
          </a:r>
          <a:endParaRPr lang="ru-RU" sz="1400" kern="1200" dirty="0" smtClean="0"/>
        </a:p>
        <a:p>
          <a:pPr lvl="0" algn="ctr" defTabSz="622300">
            <a:lnSpc>
              <a:spcPct val="90000"/>
            </a:lnSpc>
            <a:spcBef>
              <a:spcPct val="0"/>
            </a:spcBef>
            <a:spcAft>
              <a:spcPct val="35000"/>
            </a:spcAft>
          </a:pPr>
          <a:r>
            <a:rPr lang="ru-RU" sz="1400" kern="1200" dirty="0" smtClean="0"/>
            <a:t>«Я ЛЮБЛЮ ЛЕБЯЖЬЕ»</a:t>
          </a:r>
          <a:endParaRPr lang="ru-RU" sz="1400" kern="1200" dirty="0"/>
        </a:p>
      </dsp:txBody>
      <dsp:txXfrm>
        <a:off x="6019741" y="1533947"/>
        <a:ext cx="2224789" cy="825397"/>
      </dsp:txXfrm>
    </dsp:sp>
    <dsp:sp modelId="{6B5C1A6C-597D-4C04-9F03-FA4CDE00142E}">
      <dsp:nvSpPr>
        <dsp:cNvPr id="0" name=""/>
        <dsp:cNvSpPr/>
      </dsp:nvSpPr>
      <dsp:spPr>
        <a:xfrm>
          <a:off x="2195733" y="2448278"/>
          <a:ext cx="2224789" cy="1532880"/>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0DAF07-AFEF-4236-88C2-0ED29491A69E}">
      <dsp:nvSpPr>
        <dsp:cNvPr id="0" name=""/>
        <dsp:cNvSpPr/>
      </dsp:nvSpPr>
      <dsp:spPr>
        <a:xfrm>
          <a:off x="2162917" y="4114703"/>
          <a:ext cx="2224789" cy="82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277368" rIns="277368" bIns="0" numCol="1" spcCol="1270" anchor="t" anchorCtr="0">
          <a:noAutofit/>
        </a:bodyPr>
        <a:lstStyle/>
        <a:p>
          <a:pPr lvl="0" algn="ctr" defTabSz="1733550">
            <a:lnSpc>
              <a:spcPct val="90000"/>
            </a:lnSpc>
            <a:spcBef>
              <a:spcPct val="0"/>
            </a:spcBef>
            <a:spcAft>
              <a:spcPct val="35000"/>
            </a:spcAft>
          </a:pPr>
          <a:endParaRPr lang="ru-RU" sz="3900" kern="1200"/>
        </a:p>
      </dsp:txBody>
      <dsp:txXfrm>
        <a:off x="2162917" y="4114703"/>
        <a:ext cx="2224789" cy="825397"/>
      </dsp:txXfrm>
    </dsp:sp>
    <dsp:sp modelId="{01D63F9B-F578-4BF7-A7F3-ABF2A63D88EA}">
      <dsp:nvSpPr>
        <dsp:cNvPr id="0" name=""/>
        <dsp:cNvSpPr/>
      </dsp:nvSpPr>
      <dsp:spPr>
        <a:xfrm>
          <a:off x="5004056" y="2448278"/>
          <a:ext cx="2224789" cy="1532880"/>
        </a:xfrm>
        <a:prstGeom prst="roundRect">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E01647-D503-4590-9DFC-7C33297FAB52}">
      <dsp:nvSpPr>
        <dsp:cNvPr id="0" name=""/>
        <dsp:cNvSpPr/>
      </dsp:nvSpPr>
      <dsp:spPr>
        <a:xfrm>
          <a:off x="5004045" y="3960436"/>
          <a:ext cx="2370802" cy="82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ctr" defTabSz="622300">
            <a:lnSpc>
              <a:spcPct val="90000"/>
            </a:lnSpc>
            <a:spcBef>
              <a:spcPct val="0"/>
            </a:spcBef>
            <a:spcAft>
              <a:spcPct val="35000"/>
            </a:spcAft>
          </a:pPr>
          <a:r>
            <a:rPr lang="ru-RU" sz="1400" kern="1200" dirty="0" smtClean="0"/>
            <a:t>Группа </a:t>
          </a:r>
          <a:r>
            <a:rPr lang="ru-RU" sz="1400" kern="1200" dirty="0" err="1" smtClean="0"/>
            <a:t>Вконтакте</a:t>
          </a:r>
          <a:r>
            <a:rPr lang="ru-RU" sz="1400" kern="1200" dirty="0" smtClean="0"/>
            <a:t> «</a:t>
          </a:r>
          <a:r>
            <a:rPr lang="ru-RU" sz="1400" kern="1200" dirty="0" err="1" smtClean="0"/>
            <a:t>Лебяженский</a:t>
          </a:r>
          <a:r>
            <a:rPr lang="ru-RU" sz="1400" kern="1200" dirty="0" smtClean="0"/>
            <a:t> центр культуры и спорта»</a:t>
          </a:r>
          <a:endParaRPr lang="ru-RU" sz="1400" kern="1200" dirty="0"/>
        </a:p>
      </dsp:txBody>
      <dsp:txXfrm>
        <a:off x="5004045" y="3960436"/>
        <a:ext cx="2370802" cy="8253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95899-C9DF-4969-9BE9-E35EAD242BEE}">
      <dsp:nvSpPr>
        <dsp:cNvPr id="0" name=""/>
        <dsp:cNvSpPr/>
      </dsp:nvSpPr>
      <dsp:spPr>
        <a:xfrm>
          <a:off x="0" y="400747"/>
          <a:ext cx="9036496"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DA65EA3-A3B6-449D-82AA-9DDE54416C8F}">
      <dsp:nvSpPr>
        <dsp:cNvPr id="0" name=""/>
        <dsp:cNvSpPr/>
      </dsp:nvSpPr>
      <dsp:spPr>
        <a:xfrm>
          <a:off x="451824" y="31747"/>
          <a:ext cx="6325547" cy="7380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9091" tIns="0" rIns="239091" bIns="0" numCol="1" spcCol="1270" anchor="ctr" anchorCtr="0">
          <a:noAutofit/>
        </a:bodyPr>
        <a:lstStyle/>
        <a:p>
          <a:pPr lvl="0" algn="l" defTabSz="800100">
            <a:lnSpc>
              <a:spcPct val="90000"/>
            </a:lnSpc>
            <a:spcBef>
              <a:spcPct val="0"/>
            </a:spcBef>
            <a:spcAft>
              <a:spcPct val="35000"/>
            </a:spcAft>
          </a:pPr>
          <a:r>
            <a:rPr lang="ru-RU" sz="1800" kern="1200" dirty="0" smtClean="0"/>
            <a:t>Количество участников увеличилось с </a:t>
          </a:r>
          <a:r>
            <a:rPr lang="ru-RU" sz="1800" b="1" u="sng" kern="1200" dirty="0" smtClean="0"/>
            <a:t>4481</a:t>
          </a:r>
          <a:r>
            <a:rPr lang="ru-RU" sz="1800" kern="1200" dirty="0" smtClean="0"/>
            <a:t> до </a:t>
          </a:r>
          <a:r>
            <a:rPr lang="ru-RU" sz="1800" b="1" u="sng" kern="1200" dirty="0" smtClean="0"/>
            <a:t>4990 </a:t>
          </a:r>
          <a:r>
            <a:rPr lang="ru-RU" sz="1800" kern="1200" dirty="0" smtClean="0"/>
            <a:t> </a:t>
          </a:r>
          <a:r>
            <a:rPr lang="ru-RU" sz="1800" kern="1200" dirty="0" smtClean="0"/>
            <a:t>пользователей</a:t>
          </a:r>
        </a:p>
      </dsp:txBody>
      <dsp:txXfrm>
        <a:off x="487850" y="67773"/>
        <a:ext cx="6253495" cy="665948"/>
      </dsp:txXfrm>
    </dsp:sp>
    <dsp:sp modelId="{603FA90D-3992-4F13-933D-0EFC6D078D0F}">
      <dsp:nvSpPr>
        <dsp:cNvPr id="0" name=""/>
        <dsp:cNvSpPr/>
      </dsp:nvSpPr>
      <dsp:spPr>
        <a:xfrm>
          <a:off x="0" y="1534748"/>
          <a:ext cx="9036496"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BA4AB5E-B16F-4691-A074-021224583D35}">
      <dsp:nvSpPr>
        <dsp:cNvPr id="0" name=""/>
        <dsp:cNvSpPr/>
      </dsp:nvSpPr>
      <dsp:spPr>
        <a:xfrm>
          <a:off x="451824" y="1165748"/>
          <a:ext cx="6325547" cy="7380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9091" tIns="0" rIns="239091" bIns="0" numCol="1" spcCol="1270" anchor="ctr" anchorCtr="0">
          <a:noAutofit/>
        </a:bodyPr>
        <a:lstStyle/>
        <a:p>
          <a:pPr lvl="0" algn="l" defTabSz="800100">
            <a:lnSpc>
              <a:spcPct val="90000"/>
            </a:lnSpc>
            <a:spcBef>
              <a:spcPct val="0"/>
            </a:spcBef>
            <a:spcAft>
              <a:spcPct val="35000"/>
            </a:spcAft>
          </a:pPr>
          <a:r>
            <a:rPr lang="ru-RU" sz="1800" kern="1200" dirty="0" smtClean="0"/>
            <a:t>Полный охват аудитории </a:t>
          </a:r>
        </a:p>
        <a:p>
          <a:pPr lvl="0" algn="l" defTabSz="800100">
            <a:lnSpc>
              <a:spcPct val="90000"/>
            </a:lnSpc>
            <a:spcBef>
              <a:spcPct val="0"/>
            </a:spcBef>
            <a:spcAft>
              <a:spcPct val="35000"/>
            </a:spcAft>
          </a:pPr>
          <a:r>
            <a:rPr lang="ru-RU" sz="1800" b="1" u="sng" kern="1200" dirty="0" smtClean="0"/>
            <a:t>14416 </a:t>
          </a:r>
          <a:r>
            <a:rPr lang="ru-RU" sz="1800" b="0" u="none" kern="1200" dirty="0" smtClean="0"/>
            <a:t> </a:t>
          </a:r>
          <a:r>
            <a:rPr lang="ru-RU" sz="1800" kern="1200" dirty="0" smtClean="0"/>
            <a:t>пользователей в месяц</a:t>
          </a:r>
          <a:endParaRPr lang="ru-RU" sz="1800" kern="1200" dirty="0"/>
        </a:p>
      </dsp:txBody>
      <dsp:txXfrm>
        <a:off x="487850" y="1201774"/>
        <a:ext cx="6253495" cy="665948"/>
      </dsp:txXfrm>
    </dsp:sp>
    <dsp:sp modelId="{E54061E7-8198-42E1-AF54-AB64DE7DCAFC}">
      <dsp:nvSpPr>
        <dsp:cNvPr id="0" name=""/>
        <dsp:cNvSpPr/>
      </dsp:nvSpPr>
      <dsp:spPr>
        <a:xfrm>
          <a:off x="0" y="2668747"/>
          <a:ext cx="9036496"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7A1A187-3B02-47F2-9246-6F8707AEA98D}">
      <dsp:nvSpPr>
        <dsp:cNvPr id="0" name=""/>
        <dsp:cNvSpPr/>
      </dsp:nvSpPr>
      <dsp:spPr>
        <a:xfrm>
          <a:off x="451824" y="2299748"/>
          <a:ext cx="6325547" cy="7380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9091" tIns="0" rIns="239091" bIns="0" numCol="1" spcCol="1270" anchor="ctr" anchorCtr="0">
          <a:noAutofit/>
        </a:bodyPr>
        <a:lstStyle/>
        <a:p>
          <a:pPr lvl="0" algn="l" defTabSz="800100">
            <a:lnSpc>
              <a:spcPct val="90000"/>
            </a:lnSpc>
            <a:spcBef>
              <a:spcPct val="0"/>
            </a:spcBef>
            <a:spcAft>
              <a:spcPct val="35000"/>
            </a:spcAft>
          </a:pPr>
          <a:r>
            <a:rPr lang="ru-RU" sz="1800" kern="1200" dirty="0" smtClean="0"/>
            <a:t>Среднее кол-во откликов в месяц </a:t>
          </a:r>
        </a:p>
        <a:p>
          <a:pPr lvl="0" algn="l" defTabSz="800100">
            <a:lnSpc>
              <a:spcPct val="90000"/>
            </a:lnSpc>
            <a:spcBef>
              <a:spcPct val="0"/>
            </a:spcBef>
            <a:spcAft>
              <a:spcPct val="35000"/>
            </a:spcAft>
          </a:pPr>
          <a:r>
            <a:rPr lang="ru-RU" sz="1800" b="1" u="sng" kern="1200" dirty="0" smtClean="0"/>
            <a:t>6578</a:t>
          </a:r>
          <a:r>
            <a:rPr lang="ru-RU" sz="1800" kern="1200" dirty="0" smtClean="0"/>
            <a:t>  </a:t>
          </a:r>
          <a:r>
            <a:rPr lang="ru-RU" sz="1800" kern="1200" dirty="0" smtClean="0"/>
            <a:t>просмотров</a:t>
          </a:r>
          <a:endParaRPr lang="ru-RU" sz="1800" kern="1200" dirty="0"/>
        </a:p>
      </dsp:txBody>
      <dsp:txXfrm>
        <a:off x="487850" y="2335774"/>
        <a:ext cx="6253495" cy="665948"/>
      </dsp:txXfrm>
    </dsp:sp>
    <dsp:sp modelId="{FD861847-C915-47A6-9683-E813EC2BA232}">
      <dsp:nvSpPr>
        <dsp:cNvPr id="0" name=""/>
        <dsp:cNvSpPr/>
      </dsp:nvSpPr>
      <dsp:spPr>
        <a:xfrm>
          <a:off x="0" y="3802748"/>
          <a:ext cx="9036496"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2F2B483-10C4-4A31-98A3-3C61176AA6A3}">
      <dsp:nvSpPr>
        <dsp:cNvPr id="0" name=""/>
        <dsp:cNvSpPr/>
      </dsp:nvSpPr>
      <dsp:spPr>
        <a:xfrm>
          <a:off x="451824" y="3433748"/>
          <a:ext cx="6325547" cy="7380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9091" tIns="0" rIns="239091" bIns="0" numCol="1" spcCol="1270" anchor="ctr" anchorCtr="0">
          <a:noAutofit/>
        </a:bodyPr>
        <a:lstStyle/>
        <a:p>
          <a:pPr lvl="0" algn="l" defTabSz="800100">
            <a:lnSpc>
              <a:spcPct val="90000"/>
            </a:lnSpc>
            <a:spcBef>
              <a:spcPct val="0"/>
            </a:spcBef>
            <a:spcAft>
              <a:spcPct val="35000"/>
            </a:spcAft>
          </a:pPr>
          <a:r>
            <a:rPr lang="ru-RU" sz="1800" kern="1200" dirty="0" smtClean="0"/>
            <a:t>Уникальные пользователи</a:t>
          </a:r>
        </a:p>
        <a:p>
          <a:pPr lvl="0" algn="l" defTabSz="800100">
            <a:lnSpc>
              <a:spcPct val="90000"/>
            </a:lnSpc>
            <a:spcBef>
              <a:spcPct val="0"/>
            </a:spcBef>
            <a:spcAft>
              <a:spcPct val="35000"/>
            </a:spcAft>
          </a:pPr>
          <a:r>
            <a:rPr lang="ru-RU" sz="1800" b="1" i="0" u="sng" kern="1200" dirty="0" smtClean="0"/>
            <a:t>1427</a:t>
          </a:r>
          <a:r>
            <a:rPr lang="ru-RU" sz="1800" kern="1200" dirty="0" smtClean="0"/>
            <a:t>  </a:t>
          </a:r>
          <a:r>
            <a:rPr lang="ru-RU" sz="1800" kern="1200" dirty="0" smtClean="0"/>
            <a:t>посетителей в месяц</a:t>
          </a:r>
          <a:endParaRPr lang="ru-RU" sz="1800" kern="1200" dirty="0"/>
        </a:p>
      </dsp:txBody>
      <dsp:txXfrm>
        <a:off x="487850" y="3469774"/>
        <a:ext cx="6253495" cy="6659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9031B-AE9C-48FD-B557-A402490E39D9}">
      <dsp:nvSpPr>
        <dsp:cNvPr id="0" name=""/>
        <dsp:cNvSpPr/>
      </dsp:nvSpPr>
      <dsp:spPr>
        <a:xfrm>
          <a:off x="1680538" y="0"/>
          <a:ext cx="5782922" cy="5085184"/>
        </a:xfrm>
        <a:prstGeom prst="diamond">
          <a:avLst/>
        </a:prstGeom>
        <a:solidFill>
          <a:srgbClr val="FFC000"/>
        </a:soli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9C428D16-2B54-4A61-BCF0-DEE5E2F2DB9E}">
      <dsp:nvSpPr>
        <dsp:cNvPr id="0" name=""/>
        <dsp:cNvSpPr/>
      </dsp:nvSpPr>
      <dsp:spPr>
        <a:xfrm>
          <a:off x="2512500" y="429129"/>
          <a:ext cx="1983221" cy="209114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Times New Roman" panose="02020603050405020304" pitchFamily="18" charset="0"/>
              <a:cs typeface="Times New Roman" panose="02020603050405020304" pitchFamily="18" charset="0"/>
            </a:rPr>
            <a:t>Развитие и поддержка творческих коллективов и клубных формирований, создание новых клубных формирований</a:t>
          </a:r>
        </a:p>
      </dsp:txBody>
      <dsp:txXfrm>
        <a:off x="2609313" y="525942"/>
        <a:ext cx="1789595" cy="1897522"/>
      </dsp:txXfrm>
    </dsp:sp>
    <dsp:sp modelId="{24296FDC-F256-4D34-8FD5-A9033116B5B7}">
      <dsp:nvSpPr>
        <dsp:cNvPr id="0" name=""/>
        <dsp:cNvSpPr/>
      </dsp:nvSpPr>
      <dsp:spPr>
        <a:xfrm>
          <a:off x="4619540" y="411091"/>
          <a:ext cx="2040695" cy="212722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Times New Roman" panose="02020603050405020304" pitchFamily="18" charset="0"/>
              <a:cs typeface="Times New Roman" panose="02020603050405020304" pitchFamily="18" charset="0"/>
            </a:rPr>
            <a:t>Закупка костюмов и инвентаря для выступления на мероприятиях и соревнованиях, приведение в порядок спортивных площадок</a:t>
          </a:r>
        </a:p>
      </dsp:txBody>
      <dsp:txXfrm>
        <a:off x="4719159" y="510710"/>
        <a:ext cx="1841457" cy="1927985"/>
      </dsp:txXfrm>
    </dsp:sp>
    <dsp:sp modelId="{0FEA5F87-D764-44A1-AE58-C45F1E3EE064}">
      <dsp:nvSpPr>
        <dsp:cNvPr id="0" name=""/>
        <dsp:cNvSpPr/>
      </dsp:nvSpPr>
      <dsp:spPr>
        <a:xfrm>
          <a:off x="2512500" y="2592284"/>
          <a:ext cx="1983221" cy="203639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Times New Roman" panose="02020603050405020304" pitchFamily="18" charset="0"/>
              <a:cs typeface="Times New Roman" panose="02020603050405020304" pitchFamily="18" charset="0"/>
            </a:rPr>
            <a:t>Работа с общественными организациями поселения</a:t>
          </a:r>
          <a:endParaRPr lang="ru-RU" sz="1600" b="1" kern="1200" dirty="0">
            <a:latin typeface="Times New Roman" panose="02020603050405020304" pitchFamily="18" charset="0"/>
            <a:cs typeface="Times New Roman" panose="02020603050405020304" pitchFamily="18" charset="0"/>
          </a:endParaRPr>
        </a:p>
      </dsp:txBody>
      <dsp:txXfrm>
        <a:off x="2609313" y="2689097"/>
        <a:ext cx="1789595" cy="1842765"/>
      </dsp:txXfrm>
    </dsp:sp>
    <dsp:sp modelId="{40E028F2-B16C-432A-8620-890EA6D19284}">
      <dsp:nvSpPr>
        <dsp:cNvPr id="0" name=""/>
        <dsp:cNvSpPr/>
      </dsp:nvSpPr>
      <dsp:spPr>
        <a:xfrm>
          <a:off x="4644003" y="2612444"/>
          <a:ext cx="1991769" cy="199607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latin typeface="Times New Roman" panose="02020603050405020304" pitchFamily="18" charset="0"/>
              <a:cs typeface="Times New Roman" panose="02020603050405020304" pitchFamily="18" charset="0"/>
            </a:rPr>
            <a:t>Сотрудничество с культурно досуговыми организациями </a:t>
          </a:r>
          <a:r>
            <a:rPr lang="ru-RU" sz="1600" b="1" kern="1200" dirty="0" err="1" smtClean="0">
              <a:latin typeface="Times New Roman" panose="02020603050405020304" pitchFamily="18" charset="0"/>
              <a:cs typeface="Times New Roman" panose="02020603050405020304" pitchFamily="18" charset="0"/>
            </a:rPr>
            <a:t>Ломоносовскго</a:t>
          </a:r>
          <a:r>
            <a:rPr lang="ru-RU" sz="1600" b="1" kern="1200" dirty="0" smtClean="0">
              <a:latin typeface="Times New Roman" panose="02020603050405020304" pitchFamily="18" charset="0"/>
              <a:cs typeface="Times New Roman" panose="02020603050405020304" pitchFamily="18" charset="0"/>
            </a:rPr>
            <a:t> района и Ленинградской области</a:t>
          </a:r>
          <a:endParaRPr lang="ru-RU" sz="1600" b="1" kern="1200" dirty="0" smtClean="0">
            <a:latin typeface="Times New Roman" panose="02020603050405020304" pitchFamily="18" charset="0"/>
            <a:cs typeface="Times New Roman" panose="02020603050405020304" pitchFamily="18" charset="0"/>
          </a:endParaRPr>
        </a:p>
      </dsp:txBody>
      <dsp:txXfrm>
        <a:off x="4741233" y="2709674"/>
        <a:ext cx="1797309" cy="18016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FA02B-CB3A-4AB6-A4D1-1D04203938AF}">
      <dsp:nvSpPr>
        <dsp:cNvPr id="0" name=""/>
        <dsp:cNvSpPr/>
      </dsp:nvSpPr>
      <dsp:spPr>
        <a:xfrm>
          <a:off x="265091" y="0"/>
          <a:ext cx="8455531" cy="5284707"/>
        </a:xfrm>
        <a:prstGeom prst="swooshArrow">
          <a:avLst>
            <a:gd name="adj1" fmla="val 25000"/>
            <a:gd name="adj2" fmla="val 25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sp>
    <dsp:sp modelId="{625A7A2F-6434-4826-AD75-DE2829349325}">
      <dsp:nvSpPr>
        <dsp:cNvPr id="0" name=""/>
        <dsp:cNvSpPr/>
      </dsp:nvSpPr>
      <dsp:spPr>
        <a:xfrm>
          <a:off x="1177612" y="3929708"/>
          <a:ext cx="194477" cy="194477"/>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21F20D-EAB5-4955-8519-5CF339BADF8C}">
      <dsp:nvSpPr>
        <dsp:cNvPr id="0" name=""/>
        <dsp:cNvSpPr/>
      </dsp:nvSpPr>
      <dsp:spPr>
        <a:xfrm>
          <a:off x="485623" y="3032567"/>
          <a:ext cx="1423715" cy="798262"/>
        </a:xfrm>
        <a:prstGeom prst="rect">
          <a:avLst/>
        </a:prstGeom>
        <a:solidFill>
          <a:schemeClr val="accent3">
            <a:lumMod val="40000"/>
            <a:lumOff val="60000"/>
          </a:schemeClr>
        </a:solidFill>
        <a:ln>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103049" tIns="0" rIns="0" bIns="0" numCol="1" spcCol="1270" anchor="t" anchorCtr="0">
          <a:noAutofit/>
        </a:bodyPr>
        <a:lstStyle/>
        <a:p>
          <a:pPr lvl="0" algn="l"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Планируется реализовать 11 муниципальных программ</a:t>
          </a:r>
          <a:endParaRPr lang="ru-RU" sz="1400" kern="1200" dirty="0" smtClean="0">
            <a:latin typeface="Times New Roman" panose="02020603050405020304" pitchFamily="18" charset="0"/>
            <a:cs typeface="Times New Roman" panose="02020603050405020304" pitchFamily="18" charset="0"/>
          </a:endParaRPr>
        </a:p>
      </dsp:txBody>
      <dsp:txXfrm>
        <a:off x="485623" y="3032567"/>
        <a:ext cx="1423715" cy="798262"/>
      </dsp:txXfrm>
    </dsp:sp>
    <dsp:sp modelId="{8E6E5CBA-2EC4-4BDF-9AEF-CFCE3CC7CB1B}">
      <dsp:nvSpPr>
        <dsp:cNvPr id="0" name=""/>
        <dsp:cNvSpPr/>
      </dsp:nvSpPr>
      <dsp:spPr>
        <a:xfrm>
          <a:off x="2551636" y="2700485"/>
          <a:ext cx="338221" cy="33822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81419D-D8D0-4F3E-A0FC-BD03853CB666}">
      <dsp:nvSpPr>
        <dsp:cNvPr id="0" name=""/>
        <dsp:cNvSpPr/>
      </dsp:nvSpPr>
      <dsp:spPr>
        <a:xfrm>
          <a:off x="6598090" y="1808420"/>
          <a:ext cx="2409874" cy="1478337"/>
        </a:xfrm>
        <a:prstGeom prst="rect">
          <a:avLst/>
        </a:prstGeom>
        <a:solidFill>
          <a:schemeClr val="accent3">
            <a:lumMod val="40000"/>
            <a:lumOff val="60000"/>
          </a:schemeClr>
        </a:solidFill>
        <a:ln>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179216" tIns="0" rIns="0" bIns="0" numCol="1" spcCol="1270" anchor="t" anchorCtr="0">
          <a:noAutofit/>
        </a:bodyPr>
        <a:lstStyle/>
        <a:p>
          <a:pPr lvl="0" algn="l"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Провести работы по внесению изменений в действующий генеральный план </a:t>
          </a:r>
          <a:r>
            <a:rPr lang="ru-RU" sz="1400" kern="1200" dirty="0" err="1" smtClean="0">
              <a:latin typeface="Times New Roman" panose="02020603050405020304" pitchFamily="18" charset="0"/>
              <a:cs typeface="Times New Roman" panose="02020603050405020304" pitchFamily="18" charset="0"/>
            </a:rPr>
            <a:t>Лебяженского</a:t>
          </a:r>
          <a:r>
            <a:rPr lang="ru-RU" sz="1400" kern="1200" dirty="0" smtClean="0">
              <a:latin typeface="Times New Roman" panose="02020603050405020304" pitchFamily="18" charset="0"/>
              <a:cs typeface="Times New Roman" panose="02020603050405020304" pitchFamily="18" charset="0"/>
            </a:rPr>
            <a:t> городского поселения и согласовать утвержденные изменения с профильными комитетами</a:t>
          </a:r>
          <a:endParaRPr lang="ru-RU" sz="1400" kern="1200" dirty="0" smtClean="0">
            <a:latin typeface="Times New Roman" panose="02020603050405020304" pitchFamily="18" charset="0"/>
            <a:cs typeface="Times New Roman" panose="02020603050405020304" pitchFamily="18" charset="0"/>
          </a:endParaRPr>
        </a:p>
      </dsp:txBody>
      <dsp:txXfrm>
        <a:off x="6598090" y="1808420"/>
        <a:ext cx="2409874" cy="1478337"/>
      </dsp:txXfrm>
    </dsp:sp>
    <dsp:sp modelId="{CB0F2ED5-5B7F-409C-9A88-7BF8A7A00316}">
      <dsp:nvSpPr>
        <dsp:cNvPr id="0" name=""/>
        <dsp:cNvSpPr/>
      </dsp:nvSpPr>
      <dsp:spPr>
        <a:xfrm>
          <a:off x="4306158" y="1794686"/>
          <a:ext cx="448143" cy="448143"/>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9FCD40-2FD7-4F08-BDFE-0A115332A7EB}">
      <dsp:nvSpPr>
        <dsp:cNvPr id="0" name=""/>
        <dsp:cNvSpPr/>
      </dsp:nvSpPr>
      <dsp:spPr>
        <a:xfrm>
          <a:off x="4166024" y="2307549"/>
          <a:ext cx="1931529" cy="1326138"/>
        </a:xfrm>
        <a:prstGeom prst="rect">
          <a:avLst/>
        </a:prstGeom>
        <a:solidFill>
          <a:schemeClr val="accent3">
            <a:lumMod val="40000"/>
            <a:lumOff val="60000"/>
          </a:schemeClr>
        </a:solidFill>
        <a:ln>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237462" tIns="0" rIns="0" bIns="0" numCol="1" spcCol="1270" anchor="t" anchorCtr="0">
          <a:noAutofit/>
        </a:bodyPr>
        <a:lstStyle/>
        <a:p>
          <a:pPr lvl="0" algn="l"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Провести работы по капитальному ремонту бани в поселке Лебяжье для оказания банных услуг населению</a:t>
          </a:r>
          <a:endParaRPr lang="ru-RU" sz="1400" kern="1200" dirty="0">
            <a:latin typeface="Times New Roman" panose="02020603050405020304" pitchFamily="18" charset="0"/>
            <a:cs typeface="Times New Roman" panose="02020603050405020304" pitchFamily="18" charset="0"/>
          </a:endParaRPr>
        </a:p>
      </dsp:txBody>
      <dsp:txXfrm>
        <a:off x="4166024" y="2307549"/>
        <a:ext cx="1931529" cy="1326138"/>
      </dsp:txXfrm>
    </dsp:sp>
    <dsp:sp modelId="{1F49EAF6-B7B1-4491-B4C0-12FE3648E967}">
      <dsp:nvSpPr>
        <dsp:cNvPr id="0" name=""/>
        <dsp:cNvSpPr/>
      </dsp:nvSpPr>
      <dsp:spPr>
        <a:xfrm>
          <a:off x="6217108" y="1195400"/>
          <a:ext cx="600342" cy="600342"/>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33CF90-E5BD-464D-997C-3FA765636902}">
      <dsp:nvSpPr>
        <dsp:cNvPr id="0" name=""/>
        <dsp:cNvSpPr/>
      </dsp:nvSpPr>
      <dsp:spPr>
        <a:xfrm>
          <a:off x="1341501" y="1331388"/>
          <a:ext cx="2130349" cy="1268147"/>
        </a:xfrm>
        <a:prstGeom prst="rect">
          <a:avLst/>
        </a:prstGeom>
        <a:solidFill>
          <a:schemeClr val="accent3">
            <a:lumMod val="40000"/>
            <a:lumOff val="60000"/>
          </a:schemeClr>
        </a:solidFill>
        <a:ln>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318109" tIns="0" rIns="0" bIns="0" numCol="1" spcCol="1270" anchor="t" anchorCtr="0">
          <a:noAutofit/>
        </a:bodyPr>
        <a:lstStyle/>
        <a:p>
          <a:pPr lvl="0" algn="l"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Провести благоустройство центральной площади для проведения массовых мероприятий на ул. Комсомольская</a:t>
          </a:r>
          <a:endParaRPr lang="ru-RU" sz="1400" kern="1200" dirty="0" smtClean="0">
            <a:latin typeface="Times New Roman" panose="02020603050405020304" pitchFamily="18" charset="0"/>
            <a:cs typeface="Times New Roman" panose="02020603050405020304" pitchFamily="18" charset="0"/>
          </a:endParaRPr>
        </a:p>
      </dsp:txBody>
      <dsp:txXfrm>
        <a:off x="1341501" y="1331388"/>
        <a:ext cx="2130349" cy="12681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FA02B-CB3A-4AB6-A4D1-1D04203938AF}">
      <dsp:nvSpPr>
        <dsp:cNvPr id="0" name=""/>
        <dsp:cNvSpPr/>
      </dsp:nvSpPr>
      <dsp:spPr>
        <a:xfrm>
          <a:off x="265091" y="0"/>
          <a:ext cx="8455531" cy="5284707"/>
        </a:xfrm>
        <a:prstGeom prst="swooshArrow">
          <a:avLst>
            <a:gd name="adj1" fmla="val 25000"/>
            <a:gd name="adj2" fmla="val 25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sp>
    <dsp:sp modelId="{625A7A2F-6434-4826-AD75-DE2829349325}">
      <dsp:nvSpPr>
        <dsp:cNvPr id="0" name=""/>
        <dsp:cNvSpPr/>
      </dsp:nvSpPr>
      <dsp:spPr>
        <a:xfrm>
          <a:off x="1177612" y="3929708"/>
          <a:ext cx="194477" cy="194477"/>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21F20D-EAB5-4955-8519-5CF339BADF8C}">
      <dsp:nvSpPr>
        <dsp:cNvPr id="0" name=""/>
        <dsp:cNvSpPr/>
      </dsp:nvSpPr>
      <dsp:spPr>
        <a:xfrm>
          <a:off x="248481" y="2744528"/>
          <a:ext cx="1728192" cy="1073938"/>
        </a:xfrm>
        <a:prstGeom prst="rect">
          <a:avLst/>
        </a:prstGeom>
        <a:solidFill>
          <a:schemeClr val="accent3">
            <a:lumMod val="40000"/>
            <a:lumOff val="60000"/>
          </a:schemeClr>
        </a:solidFill>
        <a:ln>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103049" tIns="0" rIns="0" bIns="0" numCol="1" spcCol="1270" anchor="t" anchorCtr="0">
          <a:noAutofit/>
        </a:bodyPr>
        <a:lstStyle/>
        <a:p>
          <a:pPr lvl="0" algn="l" defTabSz="622300">
            <a:lnSpc>
              <a:spcPct val="90000"/>
            </a:lnSpc>
            <a:spcBef>
              <a:spcPct val="0"/>
            </a:spcBef>
            <a:spcAft>
              <a:spcPct val="35000"/>
            </a:spcAft>
          </a:pPr>
          <a:r>
            <a:rPr lang="ru-RU" sz="1400" kern="1200" dirty="0" smtClean="0"/>
            <a:t>продолжить обустройство пожарных водоемов для забора воды в любое время года.</a:t>
          </a:r>
          <a:endParaRPr lang="ru-RU" sz="1400" kern="1200" dirty="0" smtClean="0">
            <a:latin typeface="Times New Roman" panose="02020603050405020304" pitchFamily="18" charset="0"/>
            <a:cs typeface="Times New Roman" panose="02020603050405020304" pitchFamily="18" charset="0"/>
          </a:endParaRPr>
        </a:p>
      </dsp:txBody>
      <dsp:txXfrm>
        <a:off x="248481" y="2744528"/>
        <a:ext cx="1728192" cy="1073938"/>
      </dsp:txXfrm>
    </dsp:sp>
    <dsp:sp modelId="{8E6E5CBA-2EC4-4BDF-9AEF-CFCE3CC7CB1B}">
      <dsp:nvSpPr>
        <dsp:cNvPr id="0" name=""/>
        <dsp:cNvSpPr/>
      </dsp:nvSpPr>
      <dsp:spPr>
        <a:xfrm>
          <a:off x="2551636" y="2700485"/>
          <a:ext cx="338221" cy="33822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81419D-D8D0-4F3E-A0FC-BD03853CB666}">
      <dsp:nvSpPr>
        <dsp:cNvPr id="0" name=""/>
        <dsp:cNvSpPr/>
      </dsp:nvSpPr>
      <dsp:spPr>
        <a:xfrm>
          <a:off x="6506963" y="1808420"/>
          <a:ext cx="2409874" cy="1290442"/>
        </a:xfrm>
        <a:prstGeom prst="rect">
          <a:avLst/>
        </a:prstGeom>
        <a:solidFill>
          <a:schemeClr val="accent3">
            <a:lumMod val="40000"/>
            <a:lumOff val="60000"/>
          </a:schemeClr>
        </a:solidFill>
        <a:ln>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179216" tIns="0" rIns="0" bIns="0" numCol="1" spcCol="1270" anchor="t" anchorCtr="0">
          <a:noAutofit/>
        </a:bodyPr>
        <a:lstStyle/>
        <a:p>
          <a:pPr lvl="0" algn="l" defTabSz="622300">
            <a:lnSpc>
              <a:spcPct val="90000"/>
            </a:lnSpc>
            <a:spcBef>
              <a:spcPct val="0"/>
            </a:spcBef>
            <a:spcAft>
              <a:spcPct val="35000"/>
            </a:spcAft>
          </a:pPr>
          <a:r>
            <a:rPr lang="ru-RU" sz="1400" kern="1200" dirty="0" smtClean="0"/>
            <a:t>Осуществить переселение граждан путем приобретения квартир на вторичном рынке и предоставления выкупной стоимости.</a:t>
          </a:r>
          <a:endParaRPr lang="ru-RU" sz="1400" kern="1200" dirty="0" smtClean="0">
            <a:latin typeface="Times New Roman" panose="02020603050405020304" pitchFamily="18" charset="0"/>
            <a:cs typeface="Times New Roman" panose="02020603050405020304" pitchFamily="18" charset="0"/>
          </a:endParaRPr>
        </a:p>
      </dsp:txBody>
      <dsp:txXfrm>
        <a:off x="6506963" y="1808420"/>
        <a:ext cx="2409874" cy="1290442"/>
      </dsp:txXfrm>
    </dsp:sp>
    <dsp:sp modelId="{CB0F2ED5-5B7F-409C-9A88-7BF8A7A00316}">
      <dsp:nvSpPr>
        <dsp:cNvPr id="0" name=""/>
        <dsp:cNvSpPr/>
      </dsp:nvSpPr>
      <dsp:spPr>
        <a:xfrm>
          <a:off x="4306158" y="1794686"/>
          <a:ext cx="448143" cy="448143"/>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9FCD40-2FD7-4F08-BDFE-0A115332A7EB}">
      <dsp:nvSpPr>
        <dsp:cNvPr id="0" name=""/>
        <dsp:cNvSpPr/>
      </dsp:nvSpPr>
      <dsp:spPr>
        <a:xfrm>
          <a:off x="4365839" y="2363005"/>
          <a:ext cx="1931529" cy="1173618"/>
        </a:xfrm>
        <a:prstGeom prst="rect">
          <a:avLst/>
        </a:prstGeom>
        <a:solidFill>
          <a:schemeClr val="accent3">
            <a:lumMod val="40000"/>
            <a:lumOff val="60000"/>
          </a:schemeClr>
        </a:solidFill>
        <a:ln>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237462" tIns="0" rIns="0" bIns="0" numCol="1" spcCol="1270" anchor="t" anchorCtr="0">
          <a:noAutofit/>
        </a:bodyPr>
        <a:lstStyle/>
        <a:p>
          <a:pPr lvl="0" algn="l" defTabSz="622300">
            <a:lnSpc>
              <a:spcPct val="90000"/>
            </a:lnSpc>
            <a:spcBef>
              <a:spcPct val="0"/>
            </a:spcBef>
            <a:spcAft>
              <a:spcPct val="35000"/>
            </a:spcAft>
          </a:pPr>
          <a:r>
            <a:rPr lang="ru-RU" sz="1400" kern="1200" dirty="0" smtClean="0"/>
            <a:t>Продолжить проведение мероприятий по модернизации уличного освещения.</a:t>
          </a:r>
          <a:endParaRPr lang="ru-RU" sz="1400" kern="1200" dirty="0">
            <a:latin typeface="Times New Roman" panose="02020603050405020304" pitchFamily="18" charset="0"/>
            <a:cs typeface="Times New Roman" panose="02020603050405020304" pitchFamily="18" charset="0"/>
          </a:endParaRPr>
        </a:p>
      </dsp:txBody>
      <dsp:txXfrm>
        <a:off x="4365839" y="2363005"/>
        <a:ext cx="1931529" cy="1173618"/>
      </dsp:txXfrm>
    </dsp:sp>
    <dsp:sp modelId="{1F49EAF6-B7B1-4491-B4C0-12FE3648E967}">
      <dsp:nvSpPr>
        <dsp:cNvPr id="0" name=""/>
        <dsp:cNvSpPr/>
      </dsp:nvSpPr>
      <dsp:spPr>
        <a:xfrm>
          <a:off x="6217108" y="1195400"/>
          <a:ext cx="600342" cy="600342"/>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33CF90-E5BD-464D-997C-3FA765636902}">
      <dsp:nvSpPr>
        <dsp:cNvPr id="0" name=""/>
        <dsp:cNvSpPr/>
      </dsp:nvSpPr>
      <dsp:spPr>
        <a:xfrm>
          <a:off x="1547301" y="1592403"/>
          <a:ext cx="2075091" cy="980135"/>
        </a:xfrm>
        <a:prstGeom prst="rect">
          <a:avLst/>
        </a:prstGeom>
        <a:solidFill>
          <a:schemeClr val="accent3">
            <a:lumMod val="40000"/>
            <a:lumOff val="60000"/>
          </a:schemeClr>
        </a:solidFill>
        <a:ln>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318109" tIns="0" rIns="0" bIns="0" numCol="1" spcCol="1270" anchor="t" anchorCtr="0">
          <a:noAutofit/>
        </a:bodyPr>
        <a:lstStyle/>
        <a:p>
          <a:pPr lvl="0" algn="l" defTabSz="622300">
            <a:lnSpc>
              <a:spcPct val="90000"/>
            </a:lnSpc>
            <a:spcBef>
              <a:spcPct val="0"/>
            </a:spcBef>
            <a:spcAft>
              <a:spcPct val="35000"/>
            </a:spcAft>
          </a:pPr>
          <a:r>
            <a:rPr lang="ru-RU" sz="1400" kern="1200" dirty="0" smtClean="0"/>
            <a:t>Продолжить проведение мероприятий по модернизации уличного освещения.</a:t>
          </a:r>
          <a:endParaRPr lang="ru-RU" sz="1400" kern="1200" dirty="0" smtClean="0">
            <a:latin typeface="Times New Roman" panose="02020603050405020304" pitchFamily="18" charset="0"/>
            <a:cs typeface="Times New Roman" panose="02020603050405020304" pitchFamily="18" charset="0"/>
          </a:endParaRPr>
        </a:p>
      </dsp:txBody>
      <dsp:txXfrm>
        <a:off x="1547301" y="1592403"/>
        <a:ext cx="2075091" cy="9801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FA02B-CB3A-4AB6-A4D1-1D04203938AF}">
      <dsp:nvSpPr>
        <dsp:cNvPr id="0" name=""/>
        <dsp:cNvSpPr/>
      </dsp:nvSpPr>
      <dsp:spPr>
        <a:xfrm>
          <a:off x="265091" y="0"/>
          <a:ext cx="8455531" cy="5284707"/>
        </a:xfrm>
        <a:prstGeom prst="swooshArrow">
          <a:avLst>
            <a:gd name="adj1" fmla="val 25000"/>
            <a:gd name="adj2" fmla="val 25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sp>
    <dsp:sp modelId="{4D0F0F87-1E6A-4313-B54A-A41BA4125EF9}">
      <dsp:nvSpPr>
        <dsp:cNvPr id="0" name=""/>
        <dsp:cNvSpPr/>
      </dsp:nvSpPr>
      <dsp:spPr>
        <a:xfrm>
          <a:off x="2310653" y="2880165"/>
          <a:ext cx="295943" cy="295943"/>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F9B946-6250-4D01-8E78-67CA34A59652}">
      <dsp:nvSpPr>
        <dsp:cNvPr id="0" name=""/>
        <dsp:cNvSpPr/>
      </dsp:nvSpPr>
      <dsp:spPr>
        <a:xfrm>
          <a:off x="1210819" y="2096467"/>
          <a:ext cx="2748047" cy="632606"/>
        </a:xfrm>
        <a:prstGeom prst="rect">
          <a:avLst/>
        </a:prstGeom>
        <a:solidFill>
          <a:schemeClr val="accent3">
            <a:lumMod val="40000"/>
            <a:lumOff val="60000"/>
          </a:schemeClr>
        </a:solidFill>
        <a:ln>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156814" tIns="0" rIns="0" bIns="0" numCol="1" spcCol="1270" anchor="t" anchorCtr="0">
          <a:noAutofit/>
        </a:bodyPr>
        <a:lstStyle/>
        <a:p>
          <a:pPr lvl="0" algn="l" defTabSz="622300">
            <a:lnSpc>
              <a:spcPct val="90000"/>
            </a:lnSpc>
            <a:spcBef>
              <a:spcPct val="0"/>
            </a:spcBef>
            <a:spcAft>
              <a:spcPct val="35000"/>
            </a:spcAft>
          </a:pPr>
          <a:r>
            <a:rPr lang="ru-RU" sz="1400" kern="1200" dirty="0" smtClean="0"/>
            <a:t>Реализация проекта по благоустройству детской игровой площадки в д. </a:t>
          </a:r>
          <a:r>
            <a:rPr lang="ru-RU" sz="1400" kern="1200" dirty="0" err="1" smtClean="0"/>
            <a:t>Шепелево</a:t>
          </a:r>
          <a:endParaRPr lang="ru-RU" sz="1400" kern="1200" dirty="0">
            <a:latin typeface="Times New Roman" panose="02020603050405020304" pitchFamily="18" charset="0"/>
            <a:cs typeface="Times New Roman" panose="02020603050405020304" pitchFamily="18" charset="0"/>
          </a:endParaRPr>
        </a:p>
      </dsp:txBody>
      <dsp:txXfrm>
        <a:off x="1210819" y="2096467"/>
        <a:ext cx="2748047" cy="632606"/>
      </dsp:txXfrm>
    </dsp:sp>
    <dsp:sp modelId="{E38AB88C-86FB-4EFC-B6CA-33EF4636B181}">
      <dsp:nvSpPr>
        <dsp:cNvPr id="0" name=""/>
        <dsp:cNvSpPr/>
      </dsp:nvSpPr>
      <dsp:spPr>
        <a:xfrm>
          <a:off x="5037562" y="1532565"/>
          <a:ext cx="507331" cy="50733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65D9FF-8485-4E01-AD21-AAA5733A06F2}">
      <dsp:nvSpPr>
        <dsp:cNvPr id="0" name=""/>
        <dsp:cNvSpPr/>
      </dsp:nvSpPr>
      <dsp:spPr>
        <a:xfrm>
          <a:off x="5709961" y="1810772"/>
          <a:ext cx="3134890" cy="2157895"/>
        </a:xfrm>
        <a:prstGeom prst="rect">
          <a:avLst/>
        </a:prstGeom>
        <a:solidFill>
          <a:schemeClr val="accent3">
            <a:lumMod val="40000"/>
            <a:lumOff val="60000"/>
          </a:schemeClr>
        </a:solidFill>
        <a:ln>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268825" tIns="0" rIns="0" bIns="0" numCol="1" spcCol="1270" anchor="t" anchorCtr="0">
          <a:noAutofit/>
        </a:bodyPr>
        <a:lstStyle/>
        <a:p>
          <a:pPr lvl="0" algn="l" defTabSz="622300">
            <a:lnSpc>
              <a:spcPct val="90000"/>
            </a:lnSpc>
            <a:spcBef>
              <a:spcPct val="0"/>
            </a:spcBef>
            <a:spcAft>
              <a:spcPct val="35000"/>
            </a:spcAft>
          </a:pPr>
          <a:r>
            <a:rPr lang="ru-RU" sz="1400" kern="1200" dirty="0" smtClean="0"/>
            <a:t>Ремонт части автомобильной дороги общего пользования местного значения, примыкающей к </a:t>
          </a:r>
          <a:r>
            <a:rPr lang="ru-RU" sz="1400" u="none" kern="1200" dirty="0" smtClean="0">
              <a:solidFill>
                <a:schemeClr val="tx1"/>
              </a:solidFill>
            </a:rPr>
            <a:t>региональной автодороге 41А-007 Санкт-Петербург - Ручьи (</a:t>
          </a:r>
          <a:r>
            <a:rPr lang="ru-RU" sz="1400" u="none" kern="1200" dirty="0" err="1" smtClean="0">
              <a:solidFill>
                <a:schemeClr val="tx1"/>
              </a:solidFill>
            </a:rPr>
            <a:t>бывш</a:t>
          </a:r>
          <a:r>
            <a:rPr lang="ru-RU" sz="1400" u="none" kern="1200" dirty="0" smtClean="0">
              <a:solidFill>
                <a:schemeClr val="tx1"/>
              </a:solidFill>
            </a:rPr>
            <a:t>. А-121 Санкт-Петербург-Сосновый Бор-Первое Мая) до КПП №2 в/ч 28106, </a:t>
          </a:r>
          <a:r>
            <a:rPr lang="ru-RU" sz="1400" kern="1200" dirty="0" smtClean="0"/>
            <a:t>а именно участок дороги от железнодорожного переезда до остановки общественного транспорта «Форт Красная горка»</a:t>
          </a:r>
          <a:endParaRPr lang="ru-RU" sz="1400" kern="1200" dirty="0" smtClean="0">
            <a:latin typeface="Times New Roman" panose="02020603050405020304" pitchFamily="18" charset="0"/>
            <a:cs typeface="Times New Roman" panose="02020603050405020304" pitchFamily="18" charset="0"/>
          </a:endParaRPr>
        </a:p>
      </dsp:txBody>
      <dsp:txXfrm>
        <a:off x="5709961" y="1810772"/>
        <a:ext cx="3134890" cy="215789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default#7">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06CB79A-5061-4B0C-9D53-E4E225A864DB}" type="datetimeFigureOut">
              <a:rPr lang="ru-RU"/>
              <a:pPr>
                <a:defRPr/>
              </a:pPr>
              <a:t>14.02.2024</a:t>
            </a:fld>
            <a:endParaRPr lang="ru-RU"/>
          </a:p>
        </p:txBody>
      </p:sp>
      <p:sp>
        <p:nvSpPr>
          <p:cNvPr id="4" name="Образ слайда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724400"/>
            <a:ext cx="5486400" cy="4475163"/>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9447213"/>
            <a:ext cx="2971800" cy="4968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9447213"/>
            <a:ext cx="2971800" cy="4968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CC9E505-C40D-4DA0-B595-FD756F07D9F4}" type="slidenum">
              <a:rPr lang="ru-RU"/>
              <a:pPr>
                <a:defRPr/>
              </a:pPr>
              <a:t>‹#›</a:t>
            </a:fld>
            <a:endParaRPr lang="ru-RU"/>
          </a:p>
        </p:txBody>
      </p:sp>
    </p:spTree>
    <p:extLst>
      <p:ext uri="{BB962C8B-B14F-4D97-AF65-F5344CB8AC3E}">
        <p14:creationId xmlns:p14="http://schemas.microsoft.com/office/powerpoint/2010/main" val="32955489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fld id="{42E007CD-D6AF-49C2-81C8-77BAD5D92EA7}" type="datetimeFigureOut">
              <a:rPr lang="ru-RU" smtClean="0"/>
              <a:pPr>
                <a:defRPr/>
              </a:pPr>
              <a:t>14.02.2024</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87597ABC-51E9-4577-8CB6-3001A4F61462}" type="slidenum">
              <a:rPr lang="ru-RU" smtClean="0"/>
              <a:pPr>
                <a:defRPr/>
              </a:pPr>
              <a:t>‹#›</a:t>
            </a:fld>
            <a:endParaRPr lang="ru-RU"/>
          </a:p>
        </p:txBody>
      </p:sp>
    </p:spTree>
    <p:extLst>
      <p:ext uri="{BB962C8B-B14F-4D97-AF65-F5344CB8AC3E}">
        <p14:creationId xmlns:p14="http://schemas.microsoft.com/office/powerpoint/2010/main" val="928641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B65BE905-35AD-40E1-9276-34148C6E14D8}" type="datetimeFigureOut">
              <a:rPr lang="ru-RU" smtClean="0"/>
              <a:pPr>
                <a:defRPr/>
              </a:pPr>
              <a:t>14.02.2024</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998CFF6-39BE-46AC-A268-6130C1106354}" type="slidenum">
              <a:rPr lang="ru-RU" smtClean="0"/>
              <a:pPr>
                <a:defRPr/>
              </a:pPr>
              <a:t>‹#›</a:t>
            </a:fld>
            <a:endParaRPr lang="ru-RU"/>
          </a:p>
        </p:txBody>
      </p:sp>
    </p:spTree>
    <p:extLst>
      <p:ext uri="{BB962C8B-B14F-4D97-AF65-F5344CB8AC3E}">
        <p14:creationId xmlns:p14="http://schemas.microsoft.com/office/powerpoint/2010/main" val="982895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45EB636A-E710-4312-885C-565CB159BC9C}" type="datetimeFigureOut">
              <a:rPr lang="ru-RU" smtClean="0"/>
              <a:pPr>
                <a:defRPr/>
              </a:pPr>
              <a:t>14.02.2024</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C1478D8C-7899-4F52-B95B-A2438B3A70D9}" type="slidenum">
              <a:rPr lang="ru-RU" smtClean="0"/>
              <a:pPr>
                <a:defRPr/>
              </a:pPr>
              <a:t>‹#›</a:t>
            </a:fld>
            <a:endParaRPr lang="ru-RU"/>
          </a:p>
        </p:txBody>
      </p:sp>
    </p:spTree>
    <p:extLst>
      <p:ext uri="{BB962C8B-B14F-4D97-AF65-F5344CB8AC3E}">
        <p14:creationId xmlns:p14="http://schemas.microsoft.com/office/powerpoint/2010/main" val="437478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E19E37C6-B6E0-48B8-9739-2DDA16B939F8}" type="datetimeFigureOut">
              <a:rPr lang="ru-RU" smtClean="0"/>
              <a:pPr>
                <a:defRPr/>
              </a:pPr>
              <a:t>14.02.2024</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3CC96071-9A87-4F24-832E-4299772E22AF}" type="slidenum">
              <a:rPr lang="ru-RU" smtClean="0"/>
              <a:pPr>
                <a:defRPr/>
              </a:pPr>
              <a:t>‹#›</a:t>
            </a:fld>
            <a:endParaRPr lang="ru-RU"/>
          </a:p>
        </p:txBody>
      </p:sp>
    </p:spTree>
    <p:extLst>
      <p:ext uri="{BB962C8B-B14F-4D97-AF65-F5344CB8AC3E}">
        <p14:creationId xmlns:p14="http://schemas.microsoft.com/office/powerpoint/2010/main" val="2183326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fld id="{F653D30C-6CBA-4E42-AF35-6248409F4817}" type="datetimeFigureOut">
              <a:rPr lang="ru-RU" smtClean="0"/>
              <a:pPr>
                <a:defRPr/>
              </a:pPr>
              <a:t>14.02.2024</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E1361904-C266-4C6D-95BF-27C906753B15}" type="slidenum">
              <a:rPr lang="ru-RU" smtClean="0"/>
              <a:pPr>
                <a:defRPr/>
              </a:pPr>
              <a:t>‹#›</a:t>
            </a:fld>
            <a:endParaRPr lang="ru-RU"/>
          </a:p>
        </p:txBody>
      </p:sp>
    </p:spTree>
    <p:extLst>
      <p:ext uri="{BB962C8B-B14F-4D97-AF65-F5344CB8AC3E}">
        <p14:creationId xmlns:p14="http://schemas.microsoft.com/office/powerpoint/2010/main" val="268011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fld id="{3AB6E3E1-20A5-4D63-BE64-0D1D79D6F812}" type="datetimeFigureOut">
              <a:rPr lang="ru-RU" smtClean="0"/>
              <a:pPr>
                <a:defRPr/>
              </a:pPr>
              <a:t>14.02.2024</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05149BCC-6E58-4790-9185-63088FB3C30F}" type="slidenum">
              <a:rPr lang="ru-RU" smtClean="0"/>
              <a:pPr>
                <a:defRPr/>
              </a:pPr>
              <a:t>‹#›</a:t>
            </a:fld>
            <a:endParaRPr lang="ru-RU"/>
          </a:p>
        </p:txBody>
      </p:sp>
    </p:spTree>
    <p:extLst>
      <p:ext uri="{BB962C8B-B14F-4D97-AF65-F5344CB8AC3E}">
        <p14:creationId xmlns:p14="http://schemas.microsoft.com/office/powerpoint/2010/main" val="1655210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fld id="{3BEFA31F-4874-4F58-8543-82D5C75476FC}" type="datetimeFigureOut">
              <a:rPr lang="ru-RU" smtClean="0"/>
              <a:pPr>
                <a:defRPr/>
              </a:pPr>
              <a:t>14.02.2024</a:t>
            </a:fld>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859471A4-9DC6-486B-A820-3C42A6990948}" type="slidenum">
              <a:rPr lang="ru-RU" smtClean="0"/>
              <a:pPr>
                <a:defRPr/>
              </a:pPr>
              <a:t>‹#›</a:t>
            </a:fld>
            <a:endParaRPr lang="ru-RU"/>
          </a:p>
        </p:txBody>
      </p:sp>
    </p:spTree>
    <p:extLst>
      <p:ext uri="{BB962C8B-B14F-4D97-AF65-F5344CB8AC3E}">
        <p14:creationId xmlns:p14="http://schemas.microsoft.com/office/powerpoint/2010/main" val="2367406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fld id="{61156816-C3B1-4908-BB5D-EB2F404EBDEA}" type="datetimeFigureOut">
              <a:rPr lang="ru-RU" smtClean="0"/>
              <a:pPr>
                <a:defRPr/>
              </a:pPr>
              <a:t>14.02.2024</a:t>
            </a:fld>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2AC543CE-6010-4FA7-8BC3-32D5253595C2}" type="slidenum">
              <a:rPr lang="ru-RU" smtClean="0"/>
              <a:pPr>
                <a:defRPr/>
              </a:pPr>
              <a:t>‹#›</a:t>
            </a:fld>
            <a:endParaRPr lang="ru-RU"/>
          </a:p>
        </p:txBody>
      </p:sp>
    </p:spTree>
    <p:extLst>
      <p:ext uri="{BB962C8B-B14F-4D97-AF65-F5344CB8AC3E}">
        <p14:creationId xmlns:p14="http://schemas.microsoft.com/office/powerpoint/2010/main" val="1242866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328B1DE9-DCDF-4E13-B153-8FEC3CBD5E3C}" type="datetimeFigureOut">
              <a:rPr lang="ru-RU" smtClean="0"/>
              <a:pPr>
                <a:defRPr/>
              </a:pPr>
              <a:t>14.02.2024</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E08BCFDF-8B0B-4109-B3F0-BB3DB565E768}" type="slidenum">
              <a:rPr lang="ru-RU" smtClean="0"/>
              <a:pPr>
                <a:defRPr/>
              </a:pPr>
              <a:t>‹#›</a:t>
            </a:fld>
            <a:endParaRPr lang="ru-RU"/>
          </a:p>
        </p:txBody>
      </p:sp>
    </p:spTree>
    <p:extLst>
      <p:ext uri="{BB962C8B-B14F-4D97-AF65-F5344CB8AC3E}">
        <p14:creationId xmlns:p14="http://schemas.microsoft.com/office/powerpoint/2010/main" val="1117085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fld id="{9E27EB99-5945-47CB-B359-2580699CA54A}" type="datetimeFigureOut">
              <a:rPr lang="ru-RU" smtClean="0"/>
              <a:pPr>
                <a:defRPr/>
              </a:pPr>
              <a:t>14.02.2024</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F78A26A8-7C35-4B77-B87C-776443F77E28}" type="slidenum">
              <a:rPr lang="ru-RU" smtClean="0"/>
              <a:pPr>
                <a:defRPr/>
              </a:pPr>
              <a:t>‹#›</a:t>
            </a:fld>
            <a:endParaRPr lang="ru-RU"/>
          </a:p>
        </p:txBody>
      </p:sp>
    </p:spTree>
    <p:extLst>
      <p:ext uri="{BB962C8B-B14F-4D97-AF65-F5344CB8AC3E}">
        <p14:creationId xmlns:p14="http://schemas.microsoft.com/office/powerpoint/2010/main" val="1294139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fld id="{A201DEF9-B1CD-4537-BDD8-D9B81251A725}" type="datetimeFigureOut">
              <a:rPr lang="ru-RU" smtClean="0"/>
              <a:pPr>
                <a:defRPr/>
              </a:pPr>
              <a:t>14.02.2024</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6BFC6D52-A92F-4B02-AA50-62FC31C2D908}" type="slidenum">
              <a:rPr lang="ru-RU" smtClean="0"/>
              <a:pPr>
                <a:defRPr/>
              </a:pPr>
              <a:t>‹#›</a:t>
            </a:fld>
            <a:endParaRPr lang="ru-RU"/>
          </a:p>
        </p:txBody>
      </p:sp>
    </p:spTree>
    <p:extLst>
      <p:ext uri="{BB962C8B-B14F-4D97-AF65-F5344CB8AC3E}">
        <p14:creationId xmlns:p14="http://schemas.microsoft.com/office/powerpoint/2010/main" val="303870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79B8FF1-CAFE-48D5-8A42-A0B4301975E1}" type="datetimeFigureOut">
              <a:rPr lang="ru-RU" smtClean="0"/>
              <a:pPr>
                <a:defRPr/>
              </a:pPr>
              <a:t>14.02.2024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4039F8D-899F-431A-A90F-78032CEA3255}" type="slidenum">
              <a:rPr lang="ru-RU" smtClean="0"/>
              <a:pPr>
                <a:defRPr/>
              </a:pPr>
              <a:t>‹#›</a:t>
            </a:fld>
            <a:endParaRPr lang="ru-RU"/>
          </a:p>
        </p:txBody>
      </p:sp>
    </p:spTree>
    <p:extLst>
      <p:ext uri="{BB962C8B-B14F-4D97-AF65-F5344CB8AC3E}">
        <p14:creationId xmlns:p14="http://schemas.microsoft.com/office/powerpoint/2010/main" val="21758986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9.jpeg"/><Relationship Id="rId7"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3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9.jpeg"/><Relationship Id="rId7"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3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49.jpeg"/><Relationship Id="rId7" Type="http://schemas.openxmlformats.org/officeDocument/2006/relationships/image" Target="../media/image6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7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8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8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9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9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10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10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9.jpeg"/><Relationship Id="rId7" Type="http://schemas.openxmlformats.org/officeDocument/2006/relationships/diagramColors" Target="../diagrams/colors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9.jpeg"/><Relationship Id="rId7" Type="http://schemas.openxmlformats.org/officeDocument/2006/relationships/diagramColors" Target="../diagrams/colors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8.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png"/><Relationship Id="rId7" Type="http://schemas.openxmlformats.org/officeDocument/2006/relationships/diagramLayout" Target="../diagrams/layout6.xml"/><Relationship Id="rId2" Type="http://schemas.openxmlformats.org/officeDocument/2006/relationships/image" Target="../media/image111.jpg"/><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112.png"/><Relationship Id="rId10" Type="http://schemas.microsoft.com/office/2007/relationships/diagramDrawing" Target="../diagrams/drawing6.xml"/><Relationship Id="rId4" Type="http://schemas.openxmlformats.org/officeDocument/2006/relationships/image" Target="../media/image49.jpeg"/><Relationship Id="rId9" Type="http://schemas.openxmlformats.org/officeDocument/2006/relationships/diagramColors" Target="../diagrams/colors6.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49.jpeg"/><Relationship Id="rId7" Type="http://schemas.openxmlformats.org/officeDocument/2006/relationships/diagramQuickStyle" Target="../diagrams/quickStyle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13.jpeg"/><Relationship Id="rId9" Type="http://schemas.microsoft.com/office/2007/relationships/diagramDrawing" Target="../diagrams/drawing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49.jpeg"/><Relationship Id="rId7" Type="http://schemas.openxmlformats.org/officeDocument/2006/relationships/diagramQuickStyle" Target="../diagrams/quickStyle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13.jpeg"/><Relationship Id="rId9" Type="http://schemas.microsoft.com/office/2007/relationships/diagramDrawing" Target="../diagrams/drawing8.xml"/></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49.jpeg"/><Relationship Id="rId7" Type="http://schemas.openxmlformats.org/officeDocument/2006/relationships/diagramQuickStyle" Target="../diagrams/quickStyle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113.jpeg"/><Relationship Id="rId9" Type="http://schemas.microsoft.com/office/2007/relationships/diagramDrawing" Target="../diagrams/drawing9.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2111" t="16" r="23691" b="-16"/>
          <a:stretch/>
        </p:blipFill>
        <p:spPr>
          <a:xfrm>
            <a:off x="0" y="1066"/>
            <a:ext cx="6794205" cy="6858000"/>
          </a:xfrm>
          <a:prstGeom prst="rect">
            <a:avLst/>
          </a:prstGeom>
        </p:spPr>
      </p:pic>
      <p:sp>
        <p:nvSpPr>
          <p:cNvPr id="3" name="Прямоугольник 2"/>
          <p:cNvSpPr/>
          <p:nvPr/>
        </p:nvSpPr>
        <p:spPr>
          <a:xfrm>
            <a:off x="467544" y="28610"/>
            <a:ext cx="8696254"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115616" y="1664804"/>
            <a:ext cx="7164288" cy="3924436"/>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123390" y="1718900"/>
            <a:ext cx="7200800" cy="3847207"/>
          </a:xfrm>
          <a:prstGeom prst="rect">
            <a:avLst/>
          </a:prstGeom>
          <a:no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ts val="0"/>
              </a:spcBef>
              <a:spcAft>
                <a:spcPts val="0"/>
              </a:spcAft>
              <a:defRPr/>
            </a:pPr>
            <a:r>
              <a:rPr lang="ru-RU" sz="28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ОТЧЕТ ГЛАВЫ </a:t>
            </a:r>
            <a:r>
              <a:rPr lang="ru-RU" sz="28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АДМИНИСТРАЦИИ</a:t>
            </a:r>
            <a:endParaRPr lang="ru-RU" sz="28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ru-RU" sz="28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ЛЕБЯЖЕНСКОГО ГОРОДСКОГО</a:t>
            </a:r>
          </a:p>
          <a:p>
            <a:pPr algn="ctr" fontAlgn="auto">
              <a:spcBef>
                <a:spcPts val="0"/>
              </a:spcBef>
              <a:spcAft>
                <a:spcPts val="0"/>
              </a:spcAft>
              <a:defRPr/>
            </a:pPr>
            <a:r>
              <a:rPr lang="ru-RU" sz="28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ПОСЕЛЕНИЯ</a:t>
            </a:r>
          </a:p>
          <a:p>
            <a:pPr algn="r" fontAlgn="auto">
              <a:spcBef>
                <a:spcPts val="0"/>
              </a:spcBef>
              <a:spcAft>
                <a:spcPts val="0"/>
              </a:spcAft>
              <a:defRPr/>
            </a:pPr>
            <a:endParaRPr lang="ru-RU" sz="28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r" fontAlgn="auto">
              <a:spcBef>
                <a:spcPts val="0"/>
              </a:spcBef>
              <a:spcAft>
                <a:spcPts val="0"/>
              </a:spcAft>
              <a:defRPr/>
            </a:pPr>
            <a:endParaRPr lang="ru-RU" sz="28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r" fontAlgn="auto">
              <a:spcBef>
                <a:spcPts val="0"/>
              </a:spcBef>
              <a:spcAft>
                <a:spcPts val="0"/>
              </a:spcAft>
              <a:defRPr/>
            </a:pPr>
            <a:endParaRPr lang="ru-RU" sz="28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ru-RU" sz="2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400" dirty="0" smtClean="0">
                <a:solidFill>
                  <a:schemeClr val="bg2">
                    <a:lumMod val="90000"/>
                  </a:schemeClr>
                </a:solidFill>
                <a:effectLst>
                  <a:outerShdw blurRad="38100" dist="38100" dir="2700000" algn="tl">
                    <a:srgbClr val="000000">
                      <a:alpha val="43137"/>
                    </a:srgbClr>
                  </a:outerShdw>
                </a:effectLst>
                <a:latin typeface="Arial" pitchFamily="34" charset="0"/>
                <a:cs typeface="Arial" pitchFamily="34" charset="0"/>
              </a:rPr>
              <a:t>ПО ИТОГАМ </a:t>
            </a:r>
          </a:p>
          <a:p>
            <a:pPr algn="ctr" fontAlgn="auto">
              <a:spcBef>
                <a:spcPts val="0"/>
              </a:spcBef>
              <a:spcAft>
                <a:spcPts val="0"/>
              </a:spcAft>
              <a:defRPr/>
            </a:pPr>
            <a:r>
              <a:rPr lang="ru-RU" sz="2400" dirty="0" smtClean="0">
                <a:solidFill>
                  <a:schemeClr val="bg2">
                    <a:lumMod val="90000"/>
                  </a:schemeClr>
                </a:solidFill>
                <a:effectLst>
                  <a:outerShdw blurRad="38100" dist="38100" dir="2700000" algn="tl">
                    <a:srgbClr val="000000">
                      <a:alpha val="43137"/>
                    </a:srgbClr>
                  </a:outerShdw>
                </a:effectLst>
                <a:latin typeface="Arial" pitchFamily="34" charset="0"/>
                <a:cs typeface="Arial" pitchFamily="34" charset="0"/>
              </a:rPr>
              <a:t>СОЦИАЛЬНО-ЭКОНОМИЧЕСКОГО</a:t>
            </a:r>
          </a:p>
          <a:p>
            <a:pPr algn="ctr" fontAlgn="auto">
              <a:spcBef>
                <a:spcPts val="0"/>
              </a:spcBef>
              <a:spcAft>
                <a:spcPts val="0"/>
              </a:spcAft>
              <a:defRPr/>
            </a:pPr>
            <a:r>
              <a:rPr lang="ru-RU" sz="2400" dirty="0" smtClean="0">
                <a:solidFill>
                  <a:schemeClr val="bg2">
                    <a:lumMod val="90000"/>
                  </a:schemeClr>
                </a:solidFill>
                <a:effectLst>
                  <a:outerShdw blurRad="38100" dist="38100" dir="2700000" algn="tl">
                    <a:srgbClr val="000000">
                      <a:alpha val="43137"/>
                    </a:srgbClr>
                  </a:outerShdw>
                </a:effectLst>
                <a:latin typeface="Arial" pitchFamily="34" charset="0"/>
                <a:cs typeface="Arial" pitchFamily="34" charset="0"/>
              </a:rPr>
              <a:t> РАЗВИТИЯ ЗА </a:t>
            </a:r>
            <a:r>
              <a:rPr lang="ru-RU" sz="2400" dirty="0" smtClean="0">
                <a:solidFill>
                  <a:schemeClr val="bg2">
                    <a:lumMod val="90000"/>
                  </a:schemeClr>
                </a:solidFill>
                <a:effectLst>
                  <a:outerShdw blurRad="38100" dist="38100" dir="2700000" algn="tl">
                    <a:srgbClr val="000000">
                      <a:alpha val="43137"/>
                    </a:srgbClr>
                  </a:outerShdw>
                </a:effectLst>
                <a:latin typeface="Arial" pitchFamily="34" charset="0"/>
                <a:cs typeface="Arial" pitchFamily="34" charset="0"/>
              </a:rPr>
              <a:t>2023 </a:t>
            </a:r>
            <a:r>
              <a:rPr lang="ru-RU" sz="2400" dirty="0">
                <a:solidFill>
                  <a:schemeClr val="bg2">
                    <a:lumMod val="90000"/>
                  </a:schemeClr>
                </a:solidFill>
                <a:effectLst>
                  <a:outerShdw blurRad="38100" dist="38100" dir="2700000" algn="tl">
                    <a:srgbClr val="000000">
                      <a:alpha val="43137"/>
                    </a:srgbClr>
                  </a:outerShdw>
                </a:effectLst>
                <a:latin typeface="Arial" pitchFamily="34" charset="0"/>
                <a:cs typeface="Arial" pitchFamily="34" charset="0"/>
              </a:rPr>
              <a:t>ГОД</a:t>
            </a:r>
          </a:p>
        </p:txBody>
      </p:sp>
      <p:sp>
        <p:nvSpPr>
          <p:cNvPr id="8" name="Заголовок 5"/>
          <p:cNvSpPr txBox="1">
            <a:spLocks/>
          </p:cNvSpPr>
          <p:nvPr/>
        </p:nvSpPr>
        <p:spPr>
          <a:xfrm>
            <a:off x="1547664" y="260648"/>
            <a:ext cx="7128520" cy="511175"/>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sz="2200" dirty="0">
              <a:solidFill>
                <a:schemeClr val="bg1"/>
              </a:solidFill>
              <a:latin typeface="Arial" pitchFamily="34" charset="0"/>
              <a:cs typeface="Arial" pitchFamily="34" charset="0"/>
            </a:endParaRPr>
          </a:p>
        </p:txBody>
      </p:sp>
      <p:pic>
        <p:nvPicPr>
          <p:cNvPr id="2053" name="Рисунок 12"/>
          <p:cNvPicPr>
            <a:picLocks noChangeAspect="1"/>
          </p:cNvPicPr>
          <p:nvPr/>
        </p:nvPicPr>
        <p:blipFill>
          <a:blip r:embed="rId3" cstate="print"/>
          <a:stretch>
            <a:fillRect/>
          </a:stretch>
        </p:blipFill>
        <p:spPr bwMode="auto">
          <a:xfrm>
            <a:off x="4265712" y="3212976"/>
            <a:ext cx="864096" cy="1000220"/>
          </a:xfrm>
          <a:prstGeom prst="rect">
            <a:avLst/>
          </a:prstGeom>
          <a:noFill/>
          <a:ln w="9525">
            <a:noFill/>
            <a:miter lim="800000"/>
            <a:headEnd/>
            <a:tailEnd/>
          </a:ln>
        </p:spPr>
      </p:pic>
      <p:sp>
        <p:nvSpPr>
          <p:cNvPr id="5" name="Прямоугольник 4"/>
          <p:cNvSpPr/>
          <p:nvPr/>
        </p:nvSpPr>
        <p:spPr>
          <a:xfrm>
            <a:off x="8604448" y="1664804"/>
            <a:ext cx="539552" cy="392443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547813" y="246063"/>
            <a:ext cx="6750050" cy="511175"/>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sz="2400" dirty="0">
              <a:latin typeface="Arial" pitchFamily="34" charset="0"/>
              <a:cs typeface="Arial" pitchFamily="34" charset="0"/>
            </a:endParaRPr>
          </a:p>
        </p:txBody>
      </p:sp>
      <p:pic>
        <p:nvPicPr>
          <p:cNvPr id="22"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24" name="Прямоугольник 23"/>
          <p:cNvSpPr/>
          <p:nvPr/>
        </p:nvSpPr>
        <p:spPr>
          <a:xfrm>
            <a:off x="1619672" y="260648"/>
            <a:ext cx="6840760" cy="400110"/>
          </a:xfrm>
          <a:prstGeom prst="rect">
            <a:avLst/>
          </a:prstGeom>
        </p:spPr>
        <p:txBody>
          <a:bodyPr wrap="square">
            <a:spAutoFit/>
          </a:bodyPr>
          <a:lstStyle/>
          <a:p>
            <a:pPr fontAlgn="auto">
              <a:spcAft>
                <a:spcPts val="0"/>
              </a:spcAft>
              <a:defRPr/>
            </a:pPr>
            <a:r>
              <a:rPr lang="ru-RU" sz="2000" dirty="0">
                <a:solidFill>
                  <a:srgbClr val="002060"/>
                </a:solidFill>
                <a:latin typeface="Arial" pitchFamily="34" charset="0"/>
                <a:cs typeface="Arial" pitchFamily="34" charset="0"/>
              </a:rPr>
              <a:t>Администрация </a:t>
            </a:r>
            <a:r>
              <a:rPr lang="ru-RU" sz="2000" dirty="0" err="1">
                <a:solidFill>
                  <a:srgbClr val="002060"/>
                </a:solidFill>
                <a:latin typeface="Arial" pitchFamily="34" charset="0"/>
                <a:cs typeface="Arial" pitchFamily="34" charset="0"/>
              </a:rPr>
              <a:t>Лебяженского</a:t>
            </a:r>
            <a:r>
              <a:rPr lang="ru-RU" sz="2000" dirty="0">
                <a:solidFill>
                  <a:srgbClr val="002060"/>
                </a:solidFill>
                <a:latin typeface="Arial" pitchFamily="34" charset="0"/>
                <a:cs typeface="Arial" pitchFamily="34" charset="0"/>
              </a:rPr>
              <a:t> городского поселения</a:t>
            </a:r>
          </a:p>
        </p:txBody>
      </p:sp>
      <p:sp>
        <p:nvSpPr>
          <p:cNvPr id="59" name="TextBox 58"/>
          <p:cNvSpPr txBox="1"/>
          <p:nvPr/>
        </p:nvSpPr>
        <p:spPr>
          <a:xfrm>
            <a:off x="539552" y="1196752"/>
            <a:ext cx="8064896" cy="769441"/>
          </a:xfrm>
          <a:prstGeom prst="rect">
            <a:avLst/>
          </a:prstGeom>
          <a:noFill/>
        </p:spPr>
        <p:txBody>
          <a:bodyPr wrap="square" rtlCol="0">
            <a:spAutoFit/>
          </a:bodyPr>
          <a:lstStyle/>
          <a:p>
            <a:pPr algn="ctr"/>
            <a:r>
              <a:rPr lang="ru-RU" sz="4400" b="1" dirty="0" smtClean="0">
                <a:solidFill>
                  <a:srgbClr val="FF0000"/>
                </a:solidFill>
              </a:rPr>
              <a:t>Бюджет. Расходная часть.</a:t>
            </a:r>
            <a:endParaRPr lang="ru-RU" sz="4400" b="1" dirty="0">
              <a:solidFill>
                <a:srgbClr val="FF0000"/>
              </a:solidFill>
            </a:endParaRPr>
          </a:p>
        </p:txBody>
      </p:sp>
      <p:graphicFrame>
        <p:nvGraphicFramePr>
          <p:cNvPr id="60" name="Диаграмма 6"/>
          <p:cNvGraphicFramePr>
            <a:graphicFrameLocks/>
          </p:cNvGraphicFramePr>
          <p:nvPr>
            <p:extLst>
              <p:ext uri="{D42A27DB-BD31-4B8C-83A1-F6EECF244321}">
                <p14:modId xmlns:p14="http://schemas.microsoft.com/office/powerpoint/2010/main" val="1779740169"/>
              </p:ext>
            </p:extLst>
          </p:nvPr>
        </p:nvGraphicFramePr>
        <p:xfrm>
          <a:off x="323528" y="1988840"/>
          <a:ext cx="8568952" cy="388843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652120" y="6021288"/>
            <a:ext cx="3312368" cy="646331"/>
          </a:xfrm>
          <a:prstGeom prst="rect">
            <a:avLst/>
          </a:prstGeom>
          <a:noFill/>
        </p:spPr>
        <p:txBody>
          <a:bodyPr wrap="square" rtlCol="0">
            <a:spAutoFit/>
          </a:bodyPr>
          <a:lstStyle/>
          <a:p>
            <a:r>
              <a:rPr lang="ru-RU" sz="3600" dirty="0" smtClean="0">
                <a:solidFill>
                  <a:srgbClr val="FF0000"/>
                </a:solidFill>
              </a:rPr>
              <a:t>97,14% </a:t>
            </a:r>
            <a:r>
              <a:rPr lang="ru-RU" sz="3600" dirty="0" smtClean="0">
                <a:solidFill>
                  <a:srgbClr val="FF0000"/>
                </a:solidFill>
              </a:rPr>
              <a:t>к плану</a:t>
            </a:r>
            <a:endParaRPr lang="ru-RU" sz="3600"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475656" y="260648"/>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sp>
        <p:nvSpPr>
          <p:cNvPr id="8197" name="Прямоугольник 7"/>
          <p:cNvSpPr>
            <a:spLocks noChangeArrowheads="1"/>
          </p:cNvSpPr>
          <p:nvPr/>
        </p:nvSpPr>
        <p:spPr bwMode="auto">
          <a:xfrm>
            <a:off x="467544" y="1196752"/>
            <a:ext cx="8101013" cy="707886"/>
          </a:xfrm>
          <a:prstGeom prst="rect">
            <a:avLst/>
          </a:prstGeom>
          <a:noFill/>
          <a:ln w="9525">
            <a:noFill/>
            <a:miter lim="800000"/>
            <a:headEnd/>
            <a:tailEnd/>
          </a:ln>
        </p:spPr>
        <p:txBody>
          <a:bodyPr>
            <a:spAutoFit/>
          </a:bodyPr>
          <a:lstStyle/>
          <a:p>
            <a:pPr algn="ctr"/>
            <a:r>
              <a:rPr lang="ru-RU" altLang="ru-RU" sz="4000" b="1" dirty="0" smtClean="0">
                <a:solidFill>
                  <a:srgbClr val="FF0000"/>
                </a:solidFill>
                <a:latin typeface="Arial" charset="0"/>
                <a:cs typeface="Arial" charset="0"/>
              </a:rPr>
              <a:t>Структура расходов бюджета</a:t>
            </a:r>
            <a:endParaRPr lang="ru-RU" altLang="ru-RU" sz="4000" b="1" dirty="0">
              <a:solidFill>
                <a:srgbClr val="FF0000"/>
              </a:solidFill>
              <a:latin typeface="Arial" charset="0"/>
              <a:cs typeface="Arial"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graphicFrame>
        <p:nvGraphicFramePr>
          <p:cNvPr id="12" name="Схема 11"/>
          <p:cNvGraphicFramePr/>
          <p:nvPr>
            <p:extLst>
              <p:ext uri="{D42A27DB-BD31-4B8C-83A1-F6EECF244321}">
                <p14:modId xmlns:p14="http://schemas.microsoft.com/office/powerpoint/2010/main" val="1851562220"/>
              </p:ext>
            </p:extLst>
          </p:nvPr>
        </p:nvGraphicFramePr>
        <p:xfrm>
          <a:off x="107504" y="1988840"/>
          <a:ext cx="8856984"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Рисунок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528" y="5157192"/>
            <a:ext cx="2160240" cy="2160240"/>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547813" y="246063"/>
            <a:ext cx="6750050" cy="511175"/>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sz="2400" dirty="0">
              <a:latin typeface="Arial" pitchFamily="34" charset="0"/>
              <a:cs typeface="Arial" pitchFamily="34" charset="0"/>
            </a:endParaRPr>
          </a:p>
        </p:txBody>
      </p:sp>
      <p:pic>
        <p:nvPicPr>
          <p:cNvPr id="22"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24" name="Прямоугольник 23"/>
          <p:cNvSpPr/>
          <p:nvPr/>
        </p:nvSpPr>
        <p:spPr>
          <a:xfrm>
            <a:off x="1619672" y="260648"/>
            <a:ext cx="6840760" cy="400110"/>
          </a:xfrm>
          <a:prstGeom prst="rect">
            <a:avLst/>
          </a:prstGeom>
        </p:spPr>
        <p:txBody>
          <a:bodyPr wrap="square">
            <a:spAutoFit/>
          </a:bodyPr>
          <a:lstStyle/>
          <a:p>
            <a:pPr fontAlgn="auto">
              <a:spcAft>
                <a:spcPts val="0"/>
              </a:spcAft>
              <a:defRPr/>
            </a:pPr>
            <a:r>
              <a:rPr lang="ru-RU" sz="2000" dirty="0">
                <a:solidFill>
                  <a:srgbClr val="002060"/>
                </a:solidFill>
                <a:latin typeface="Arial" pitchFamily="34" charset="0"/>
                <a:cs typeface="Arial" pitchFamily="34" charset="0"/>
              </a:rPr>
              <a:t>Администрация </a:t>
            </a:r>
            <a:r>
              <a:rPr lang="ru-RU" sz="2000" dirty="0" err="1">
                <a:solidFill>
                  <a:srgbClr val="002060"/>
                </a:solidFill>
                <a:latin typeface="Arial" pitchFamily="34" charset="0"/>
                <a:cs typeface="Arial" pitchFamily="34" charset="0"/>
              </a:rPr>
              <a:t>Лебяженского</a:t>
            </a:r>
            <a:r>
              <a:rPr lang="ru-RU" sz="2000" dirty="0">
                <a:solidFill>
                  <a:srgbClr val="002060"/>
                </a:solidFill>
                <a:latin typeface="Arial" pitchFamily="34" charset="0"/>
                <a:cs typeface="Arial" pitchFamily="34" charset="0"/>
              </a:rPr>
              <a:t> городского поселения</a:t>
            </a:r>
          </a:p>
        </p:txBody>
      </p:sp>
      <p:sp>
        <p:nvSpPr>
          <p:cNvPr id="59" name="TextBox 58"/>
          <p:cNvSpPr txBox="1"/>
          <p:nvPr/>
        </p:nvSpPr>
        <p:spPr>
          <a:xfrm>
            <a:off x="539552" y="1039405"/>
            <a:ext cx="8064896" cy="769441"/>
          </a:xfrm>
          <a:prstGeom prst="rect">
            <a:avLst/>
          </a:prstGeom>
          <a:noFill/>
        </p:spPr>
        <p:txBody>
          <a:bodyPr wrap="square" rtlCol="0">
            <a:spAutoFit/>
          </a:bodyPr>
          <a:lstStyle/>
          <a:p>
            <a:pPr algn="ctr"/>
            <a:r>
              <a:rPr lang="ru-RU" sz="4400" b="1" dirty="0" smtClean="0">
                <a:solidFill>
                  <a:srgbClr val="FF0000"/>
                </a:solidFill>
              </a:rPr>
              <a:t>Социальная политика</a:t>
            </a:r>
            <a:endParaRPr lang="ru-RU" sz="4400" b="1" dirty="0">
              <a:solidFill>
                <a:srgbClr val="FF0000"/>
              </a:solidFill>
            </a:endParaRPr>
          </a:p>
        </p:txBody>
      </p:sp>
      <p:graphicFrame>
        <p:nvGraphicFramePr>
          <p:cNvPr id="60" name="Диаграмма 6"/>
          <p:cNvGraphicFramePr>
            <a:graphicFrameLocks/>
          </p:cNvGraphicFramePr>
          <p:nvPr>
            <p:extLst>
              <p:ext uri="{D42A27DB-BD31-4B8C-83A1-F6EECF244321}">
                <p14:modId xmlns:p14="http://schemas.microsoft.com/office/powerpoint/2010/main" val="3758644732"/>
              </p:ext>
            </p:extLst>
          </p:nvPr>
        </p:nvGraphicFramePr>
        <p:xfrm>
          <a:off x="323528" y="1988840"/>
          <a:ext cx="8568952" cy="388843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652120" y="6021288"/>
            <a:ext cx="3312368" cy="646331"/>
          </a:xfrm>
          <a:prstGeom prst="rect">
            <a:avLst/>
          </a:prstGeom>
          <a:noFill/>
        </p:spPr>
        <p:txBody>
          <a:bodyPr wrap="square" rtlCol="0">
            <a:spAutoFit/>
          </a:bodyPr>
          <a:lstStyle/>
          <a:p>
            <a:r>
              <a:rPr lang="ru-RU" sz="3600" b="1" dirty="0" smtClean="0">
                <a:solidFill>
                  <a:srgbClr val="FF0000"/>
                </a:solidFill>
              </a:rPr>
              <a:t>99,99</a:t>
            </a:r>
            <a:r>
              <a:rPr lang="ru-RU" sz="3600" b="1" dirty="0">
                <a:solidFill>
                  <a:srgbClr val="FF0000"/>
                </a:solidFill>
              </a:rPr>
              <a:t> </a:t>
            </a:r>
            <a:r>
              <a:rPr lang="ru-RU" sz="3600" b="1" dirty="0" smtClean="0">
                <a:solidFill>
                  <a:srgbClr val="FF0000"/>
                </a:solidFill>
              </a:rPr>
              <a:t>% </a:t>
            </a:r>
            <a:r>
              <a:rPr lang="ru-RU" sz="3600" b="1" dirty="0" smtClean="0">
                <a:solidFill>
                  <a:srgbClr val="FF0000"/>
                </a:solidFill>
              </a:rPr>
              <a:t>к плану</a:t>
            </a:r>
            <a:endParaRPr lang="ru-RU" sz="3600" b="1"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13804"/>
            <a:ext cx="9144000" cy="35441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46" name="TextBox 1"/>
          <p:cNvSpPr txBox="1">
            <a:spLocks noChangeArrowheads="1"/>
          </p:cNvSpPr>
          <p:nvPr/>
        </p:nvSpPr>
        <p:spPr bwMode="auto">
          <a:xfrm>
            <a:off x="350361" y="2925935"/>
            <a:ext cx="7006342" cy="2739211"/>
          </a:xfrm>
          <a:prstGeom prst="rect">
            <a:avLst/>
          </a:prstGeom>
          <a:solidFill>
            <a:schemeClr val="bg1">
              <a:lumMod val="95000"/>
              <a:alpha val="70000"/>
            </a:schemeClr>
          </a:solidFill>
          <a:ln w="9525">
            <a:noFill/>
            <a:miter lim="800000"/>
            <a:headEnd/>
            <a:tailEnd/>
          </a:ln>
        </p:spPr>
        <p:txBody>
          <a:bodyPr wrap="square">
            <a:spAutoFit/>
          </a:bodyPr>
          <a:lstStyle/>
          <a:p>
            <a:r>
              <a:rPr lang="ru-RU" altLang="ru-RU" sz="2800" dirty="0" smtClean="0">
                <a:solidFill>
                  <a:srgbClr val="FF0000"/>
                </a:solidFill>
                <a:latin typeface="Times New Roman" pitchFamily="18" charset="0"/>
                <a:cs typeface="Times New Roman" pitchFamily="18" charset="0"/>
              </a:rPr>
              <a:t> </a:t>
            </a:r>
          </a:p>
          <a:p>
            <a:r>
              <a:rPr lang="ru-RU" sz="2400" dirty="0" smtClean="0">
                <a:latin typeface="Times New Roman" panose="02020603050405020304" pitchFamily="18" charset="0"/>
                <a:cs typeface="Times New Roman" panose="02020603050405020304" pitchFamily="18" charset="0"/>
              </a:rPr>
              <a:t>Государственная </a:t>
            </a:r>
            <a:r>
              <a:rPr lang="ru-RU" sz="2400" dirty="0">
                <a:latin typeface="Times New Roman" panose="02020603050405020304" pitchFamily="18" charset="0"/>
                <a:cs typeface="Times New Roman" panose="02020603050405020304" pitchFamily="18" charset="0"/>
              </a:rPr>
              <a:t>программа </a:t>
            </a:r>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Ленинградской </a:t>
            </a:r>
            <a:r>
              <a:rPr lang="ru-RU" sz="2400" dirty="0">
                <a:latin typeface="Times New Roman" panose="02020603050405020304" pitchFamily="18" charset="0"/>
                <a:cs typeface="Times New Roman" panose="02020603050405020304" pitchFamily="18" charset="0"/>
              </a:rPr>
              <a:t>области </a:t>
            </a:r>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Формирование городской среды и обеспечение качественным жильем граждан на территории Ленинградской области» подпрограмма «Формирование комфортной городской среды</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
        <p:nvSpPr>
          <p:cNvPr id="33" name="Заголовок 5"/>
          <p:cNvSpPr txBox="1">
            <a:spLocks/>
          </p:cNvSpPr>
          <p:nvPr/>
        </p:nvSpPr>
        <p:spPr>
          <a:xfrm>
            <a:off x="1138421" y="116631"/>
            <a:ext cx="69659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6" name="Рисунок 12"/>
          <p:cNvPicPr>
            <a:picLocks noChangeAspect="1"/>
          </p:cNvPicPr>
          <p:nvPr/>
        </p:nvPicPr>
        <p:blipFill>
          <a:blip r:embed="rId2" cstate="print"/>
          <a:stretch>
            <a:fillRect/>
          </a:stretch>
        </p:blipFill>
        <p:spPr bwMode="auto">
          <a:xfrm>
            <a:off x="8081714" y="5807723"/>
            <a:ext cx="864096" cy="1000220"/>
          </a:xfrm>
          <a:prstGeom prst="rect">
            <a:avLst/>
          </a:prstGeom>
          <a:noFill/>
          <a:ln w="9525">
            <a:noFill/>
            <a:miter lim="800000"/>
            <a:headEnd/>
            <a:tailEnd/>
          </a:ln>
        </p:spPr>
      </p:pic>
      <p:sp>
        <p:nvSpPr>
          <p:cNvPr id="4" name="TextBox 3"/>
          <p:cNvSpPr txBox="1"/>
          <p:nvPr/>
        </p:nvSpPr>
        <p:spPr>
          <a:xfrm>
            <a:off x="0" y="833452"/>
            <a:ext cx="4896544" cy="2893100"/>
          </a:xfrm>
          <a:prstGeom prst="rect">
            <a:avLst/>
          </a:prstGeom>
          <a:noFill/>
        </p:spPr>
        <p:txBody>
          <a:bodyPr wrap="square" rtlCol="0">
            <a:spAutoFit/>
          </a:bodyPr>
          <a:lstStyle/>
          <a:p>
            <a:r>
              <a:rPr lang="ru-RU" altLang="ru-RU" sz="3200" b="1" dirty="0">
                <a:solidFill>
                  <a:srgbClr val="FF0000"/>
                </a:solidFill>
                <a:latin typeface="Times New Roman" panose="02020603050405020304" pitchFamily="18" charset="0"/>
                <a:cs typeface="Times New Roman" panose="02020603050405020304" pitchFamily="18" charset="0"/>
              </a:rPr>
              <a:t>Участие администрации </a:t>
            </a:r>
            <a:endParaRPr lang="ru-RU" altLang="ru-RU" sz="3200" b="1" dirty="0" smtClean="0">
              <a:solidFill>
                <a:srgbClr val="FF0000"/>
              </a:solidFill>
              <a:latin typeface="Times New Roman" panose="02020603050405020304" pitchFamily="18" charset="0"/>
              <a:cs typeface="Times New Roman" panose="02020603050405020304" pitchFamily="18" charset="0"/>
            </a:endParaRPr>
          </a:p>
          <a:p>
            <a:r>
              <a:rPr lang="ru-RU" altLang="ru-RU" sz="3200" b="1" dirty="0" smtClean="0">
                <a:solidFill>
                  <a:srgbClr val="FF0000"/>
                </a:solidFill>
                <a:latin typeface="Times New Roman" panose="02020603050405020304" pitchFamily="18" charset="0"/>
                <a:cs typeface="Times New Roman" panose="02020603050405020304" pitchFamily="18" charset="0"/>
              </a:rPr>
              <a:t>в реализации государственных</a:t>
            </a:r>
          </a:p>
          <a:p>
            <a:r>
              <a:rPr lang="ru-RU" altLang="ru-RU" sz="3200" b="1" dirty="0" smtClean="0">
                <a:solidFill>
                  <a:srgbClr val="FF0000"/>
                </a:solidFill>
                <a:latin typeface="Times New Roman" panose="02020603050405020304" pitchFamily="18" charset="0"/>
                <a:cs typeface="Times New Roman" panose="02020603050405020304" pitchFamily="18" charset="0"/>
              </a:rPr>
              <a:t>программ </a:t>
            </a:r>
            <a:r>
              <a:rPr lang="ru-RU" altLang="ru-RU" sz="3200" b="1" dirty="0">
                <a:solidFill>
                  <a:srgbClr val="FF0000"/>
                </a:solidFill>
                <a:latin typeface="Times New Roman" panose="02020603050405020304" pitchFamily="18" charset="0"/>
                <a:cs typeface="Times New Roman" panose="02020603050405020304" pitchFamily="18" charset="0"/>
              </a:rPr>
              <a:t>в 2023 году</a:t>
            </a:r>
          </a:p>
          <a:p>
            <a:endParaRPr lang="ru-RU" sz="5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179" y="548680"/>
            <a:ext cx="4776577" cy="342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682274" y="3584122"/>
            <a:ext cx="4138198" cy="276999"/>
          </a:xfrm>
          <a:prstGeom prst="rect">
            <a:avLst/>
          </a:prstGeom>
          <a:solidFill>
            <a:schemeClr val="bg1">
              <a:lumMod val="95000"/>
              <a:alpha val="70000"/>
            </a:schemeClr>
          </a:solidFill>
        </p:spPr>
        <p:txBody>
          <a:bodyPr wrap="square" rtlCol="0">
            <a:spAutoFit/>
          </a:bodyPr>
          <a:lstStyle/>
          <a:p>
            <a:r>
              <a:rPr lang="ru-RU" sz="1200" i="1" dirty="0" smtClean="0"/>
              <a:t>Церковь Благовещения Пресвятой Богородицы в </a:t>
            </a:r>
            <a:r>
              <a:rPr lang="ru-RU" sz="1200" i="1" dirty="0" err="1" smtClean="0"/>
              <a:t>д.Коваши</a:t>
            </a:r>
            <a:endParaRPr lang="ru-RU" sz="1200" i="1" dirty="0"/>
          </a:p>
        </p:txBody>
      </p:sp>
    </p:spTree>
    <p:extLst>
      <p:ext uri="{BB962C8B-B14F-4D97-AF65-F5344CB8AC3E}">
        <p14:creationId xmlns:p14="http://schemas.microsoft.com/office/powerpoint/2010/main" val="28239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Прямоугольник 1"/>
          <p:cNvSpPr/>
          <p:nvPr/>
        </p:nvSpPr>
        <p:spPr>
          <a:xfrm>
            <a:off x="0" y="0"/>
            <a:ext cx="514806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5"/>
          <p:cNvSpPr txBox="1">
            <a:spLocks/>
          </p:cNvSpPr>
          <p:nvPr/>
        </p:nvSpPr>
        <p:spPr>
          <a:xfrm>
            <a:off x="46128" y="339340"/>
            <a:ext cx="6750050" cy="511175"/>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2400" b="1" dirty="0" smtClean="0">
                <a:solidFill>
                  <a:schemeClr val="bg1"/>
                </a:solidFill>
                <a:latin typeface="Times New Roman" panose="02020603050405020304" pitchFamily="18" charset="0"/>
                <a:cs typeface="Times New Roman" panose="02020603050405020304" pitchFamily="18" charset="0"/>
              </a:rPr>
              <a:t>Администрация </a:t>
            </a:r>
            <a:r>
              <a:rPr lang="ru-RU" sz="2400" b="1" dirty="0" err="1" smtClean="0">
                <a:solidFill>
                  <a:schemeClr val="bg1"/>
                </a:solidFill>
                <a:latin typeface="Times New Roman" panose="02020603050405020304" pitchFamily="18" charset="0"/>
                <a:cs typeface="Times New Roman" panose="02020603050405020304" pitchFamily="18" charset="0"/>
              </a:rPr>
              <a:t>Лебяженского</a:t>
            </a:r>
            <a:r>
              <a:rPr lang="ru-RU" sz="2400" b="1" dirty="0" smtClean="0">
                <a:solidFill>
                  <a:schemeClr val="bg1"/>
                </a:solidFill>
                <a:latin typeface="Times New Roman" panose="02020603050405020304" pitchFamily="18" charset="0"/>
                <a:cs typeface="Times New Roman" panose="02020603050405020304" pitchFamily="18" charset="0"/>
              </a:rPr>
              <a:t> </a:t>
            </a:r>
            <a:endParaRPr lang="ru-RU" sz="2400" b="1" dirty="0" smtClean="0">
              <a:solidFill>
                <a:schemeClr val="bg1"/>
              </a:solidFill>
              <a:latin typeface="Times New Roman" panose="02020603050405020304" pitchFamily="18" charset="0"/>
              <a:cs typeface="Times New Roman" panose="02020603050405020304" pitchFamily="18" charset="0"/>
            </a:endParaRPr>
          </a:p>
          <a:p>
            <a:pPr algn="l" fontAlgn="auto">
              <a:spcAft>
                <a:spcPts val="0"/>
              </a:spcAft>
              <a:defRPr/>
            </a:pPr>
            <a:r>
              <a:rPr lang="ru-RU" sz="2400" b="1" dirty="0" smtClean="0">
                <a:solidFill>
                  <a:schemeClr val="bg1"/>
                </a:solidFill>
                <a:latin typeface="Times New Roman" panose="02020603050405020304" pitchFamily="18" charset="0"/>
                <a:cs typeface="Times New Roman" panose="02020603050405020304" pitchFamily="18" charset="0"/>
              </a:rPr>
              <a:t>городского </a:t>
            </a:r>
            <a:r>
              <a:rPr lang="ru-RU" sz="2400" b="1" dirty="0" smtClean="0">
                <a:solidFill>
                  <a:schemeClr val="bg1"/>
                </a:solidFill>
                <a:latin typeface="Times New Roman" panose="02020603050405020304" pitchFamily="18" charset="0"/>
                <a:cs typeface="Times New Roman" panose="02020603050405020304" pitchFamily="18" charset="0"/>
              </a:rPr>
              <a:t>поселения</a:t>
            </a:r>
            <a:endParaRPr lang="ru-RU" sz="2400" b="1" dirty="0">
              <a:solidFill>
                <a:schemeClr val="bg1"/>
              </a:solidFill>
              <a:latin typeface="Times New Roman" panose="02020603050405020304" pitchFamily="18" charset="0"/>
              <a:cs typeface="Times New Roman" panose="02020603050405020304" pitchFamily="18" charset="0"/>
            </a:endParaRPr>
          </a:p>
        </p:txBody>
      </p:sp>
      <p:pic>
        <p:nvPicPr>
          <p:cNvPr id="7" name="Рисунок 12"/>
          <p:cNvPicPr>
            <a:picLocks noChangeAspect="1"/>
          </p:cNvPicPr>
          <p:nvPr/>
        </p:nvPicPr>
        <p:blipFill>
          <a:blip r:embed="rId2" cstate="print"/>
          <a:stretch>
            <a:fillRect/>
          </a:stretch>
        </p:blipFill>
        <p:spPr bwMode="auto">
          <a:xfrm>
            <a:off x="8100392" y="105672"/>
            <a:ext cx="864096" cy="1000220"/>
          </a:xfrm>
          <a:prstGeom prst="rect">
            <a:avLst/>
          </a:prstGeom>
          <a:noFill/>
          <a:ln w="9525">
            <a:noFill/>
            <a:miter lim="800000"/>
            <a:headEnd/>
            <a:tailEnd/>
          </a:ln>
        </p:spPr>
      </p:pic>
      <p:grpSp>
        <p:nvGrpSpPr>
          <p:cNvPr id="16" name="Группа 15"/>
          <p:cNvGrpSpPr/>
          <p:nvPr/>
        </p:nvGrpSpPr>
        <p:grpSpPr>
          <a:xfrm>
            <a:off x="22593" y="1962160"/>
            <a:ext cx="6401166" cy="3819102"/>
            <a:chOff x="226729" y="1273257"/>
            <a:chExt cx="6634597" cy="2982029"/>
          </a:xfrm>
        </p:grpSpPr>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7929"/>
            <a:stretch/>
          </p:blipFill>
          <p:spPr>
            <a:xfrm>
              <a:off x="226729" y="1284511"/>
              <a:ext cx="2047484" cy="2965077"/>
            </a:xfrm>
            <a:prstGeom prst="rect">
              <a:avLst/>
            </a:prstGeom>
            <a:effectLst/>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751" y="1273257"/>
              <a:ext cx="2232249" cy="2976331"/>
            </a:xfrm>
            <a:prstGeom prst="rect">
              <a:avLst/>
            </a:prstGeom>
            <a:effectLst/>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9078" y="1278955"/>
              <a:ext cx="2232248" cy="2976331"/>
            </a:xfrm>
            <a:prstGeom prst="rect">
              <a:avLst/>
            </a:prstGeom>
            <a:effectLst/>
          </p:spPr>
        </p:pic>
      </p:grpSp>
      <p:sp>
        <p:nvSpPr>
          <p:cNvPr id="17" name="Прямоугольник 16"/>
          <p:cNvSpPr/>
          <p:nvPr/>
        </p:nvSpPr>
        <p:spPr>
          <a:xfrm>
            <a:off x="6430868" y="1962160"/>
            <a:ext cx="4536503" cy="3970318"/>
          </a:xfrm>
          <a:prstGeom prst="rect">
            <a:avLst/>
          </a:prstGeom>
        </p:spPr>
        <p:txBody>
          <a:bodyPr wrap="square">
            <a:spAutoFit/>
          </a:bodyPr>
          <a:lstStyle/>
          <a:p>
            <a:r>
              <a:rPr lang="ru-RU" sz="2800" i="1" dirty="0" smtClean="0"/>
              <a:t>Набережная </a:t>
            </a:r>
          </a:p>
          <a:p>
            <a:r>
              <a:rPr lang="ru-RU" sz="2800" i="1" dirty="0" smtClean="0"/>
              <a:t>за Церковью</a:t>
            </a:r>
          </a:p>
          <a:p>
            <a:r>
              <a:rPr lang="ru-RU" sz="2800" i="1" dirty="0" smtClean="0"/>
              <a:t>Благовещения </a:t>
            </a:r>
          </a:p>
          <a:p>
            <a:r>
              <a:rPr lang="ru-RU" sz="2800" i="1" dirty="0" smtClean="0"/>
              <a:t>Пресвятой </a:t>
            </a:r>
          </a:p>
          <a:p>
            <a:r>
              <a:rPr lang="ru-RU" sz="2800" i="1" dirty="0" smtClean="0"/>
              <a:t>Богородицы </a:t>
            </a:r>
          </a:p>
          <a:p>
            <a:r>
              <a:rPr lang="ru-RU" sz="2800" i="1" dirty="0" smtClean="0"/>
              <a:t>в </a:t>
            </a:r>
            <a:r>
              <a:rPr lang="ru-RU" sz="2800" i="1" dirty="0" err="1" smtClean="0"/>
              <a:t>д.Коваши</a:t>
            </a:r>
            <a:r>
              <a:rPr lang="ru-RU" sz="2800" i="1" dirty="0" smtClean="0"/>
              <a:t> на</a:t>
            </a:r>
          </a:p>
          <a:p>
            <a:r>
              <a:rPr lang="ru-RU" sz="2800" i="1" dirty="0" smtClean="0"/>
              <a:t>этапе</a:t>
            </a:r>
          </a:p>
          <a:p>
            <a:r>
              <a:rPr lang="ru-RU" sz="2800" i="1" dirty="0" smtClean="0"/>
              <a:t>строительства</a:t>
            </a:r>
            <a:endParaRPr lang="ru-RU" sz="2800" i="1" dirty="0"/>
          </a:p>
          <a:p>
            <a:pPr algn="ctr"/>
            <a:endParaRPr lang="ru-RU" sz="2800" i="1"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Прямоугольник 1"/>
          <p:cNvSpPr/>
          <p:nvPr/>
        </p:nvSpPr>
        <p:spPr>
          <a:xfrm>
            <a:off x="-1" y="0"/>
            <a:ext cx="5220073"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5"/>
          <p:cNvSpPr txBox="1">
            <a:spLocks/>
          </p:cNvSpPr>
          <p:nvPr/>
        </p:nvSpPr>
        <p:spPr>
          <a:xfrm>
            <a:off x="46128" y="339340"/>
            <a:ext cx="6750050" cy="511175"/>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ru-RU" sz="2400" b="1" dirty="0" smtClean="0">
                <a:solidFill>
                  <a:schemeClr val="bg1"/>
                </a:solidFill>
                <a:latin typeface="Times New Roman" panose="02020603050405020304" pitchFamily="18" charset="0"/>
                <a:cs typeface="Times New Roman" panose="02020603050405020304" pitchFamily="18" charset="0"/>
              </a:rPr>
              <a:t>Администрация </a:t>
            </a:r>
            <a:r>
              <a:rPr lang="ru-RU" sz="2400" b="1" dirty="0" err="1" smtClean="0">
                <a:solidFill>
                  <a:schemeClr val="bg1"/>
                </a:solidFill>
                <a:latin typeface="Times New Roman" panose="02020603050405020304" pitchFamily="18" charset="0"/>
                <a:cs typeface="Times New Roman" panose="02020603050405020304" pitchFamily="18" charset="0"/>
              </a:rPr>
              <a:t>Лебяженского</a:t>
            </a:r>
            <a:r>
              <a:rPr lang="ru-RU" sz="2400" b="1" dirty="0" smtClean="0">
                <a:solidFill>
                  <a:schemeClr val="bg1"/>
                </a:solidFill>
                <a:latin typeface="Times New Roman" panose="02020603050405020304" pitchFamily="18" charset="0"/>
                <a:cs typeface="Times New Roman" panose="02020603050405020304" pitchFamily="18" charset="0"/>
              </a:rPr>
              <a:t> </a:t>
            </a:r>
            <a:endParaRPr lang="ru-RU" sz="2400" b="1" dirty="0" smtClean="0">
              <a:solidFill>
                <a:schemeClr val="bg1"/>
              </a:solidFill>
              <a:latin typeface="Times New Roman" panose="02020603050405020304" pitchFamily="18" charset="0"/>
              <a:cs typeface="Times New Roman" panose="02020603050405020304" pitchFamily="18" charset="0"/>
            </a:endParaRPr>
          </a:p>
          <a:p>
            <a:pPr algn="l" fontAlgn="auto">
              <a:spcAft>
                <a:spcPts val="0"/>
              </a:spcAft>
              <a:defRPr/>
            </a:pPr>
            <a:r>
              <a:rPr lang="ru-RU" sz="2400" b="1" dirty="0" smtClean="0">
                <a:solidFill>
                  <a:schemeClr val="bg1"/>
                </a:solidFill>
                <a:latin typeface="Times New Roman" panose="02020603050405020304" pitchFamily="18" charset="0"/>
                <a:cs typeface="Times New Roman" panose="02020603050405020304" pitchFamily="18" charset="0"/>
              </a:rPr>
              <a:t>городского </a:t>
            </a:r>
            <a:r>
              <a:rPr lang="ru-RU" sz="2400" b="1" dirty="0" smtClean="0">
                <a:solidFill>
                  <a:schemeClr val="bg1"/>
                </a:solidFill>
                <a:latin typeface="Times New Roman" panose="02020603050405020304" pitchFamily="18" charset="0"/>
                <a:cs typeface="Times New Roman" panose="02020603050405020304" pitchFamily="18" charset="0"/>
              </a:rPr>
              <a:t>поселения</a:t>
            </a:r>
            <a:endParaRPr lang="ru-RU" sz="2400" b="1" dirty="0">
              <a:solidFill>
                <a:schemeClr val="bg1"/>
              </a:solidFill>
              <a:latin typeface="Times New Roman" panose="02020603050405020304" pitchFamily="18" charset="0"/>
              <a:cs typeface="Times New Roman" panose="02020603050405020304" pitchFamily="18" charset="0"/>
            </a:endParaRPr>
          </a:p>
        </p:txBody>
      </p:sp>
      <p:pic>
        <p:nvPicPr>
          <p:cNvPr id="7" name="Рисунок 12"/>
          <p:cNvPicPr>
            <a:picLocks noChangeAspect="1"/>
          </p:cNvPicPr>
          <p:nvPr/>
        </p:nvPicPr>
        <p:blipFill>
          <a:blip r:embed="rId2" cstate="print"/>
          <a:stretch>
            <a:fillRect/>
          </a:stretch>
        </p:blipFill>
        <p:spPr bwMode="auto">
          <a:xfrm>
            <a:off x="8100392" y="105672"/>
            <a:ext cx="864096" cy="1000220"/>
          </a:xfrm>
          <a:prstGeom prst="rect">
            <a:avLst/>
          </a:prstGeom>
          <a:noFill/>
          <a:ln w="9525">
            <a:noFill/>
            <a:miter lim="800000"/>
            <a:headEnd/>
            <a:tailEnd/>
          </a:ln>
        </p:spPr>
      </p:pic>
      <p:sp>
        <p:nvSpPr>
          <p:cNvPr id="17" name="Прямоугольник 16"/>
          <p:cNvSpPr/>
          <p:nvPr/>
        </p:nvSpPr>
        <p:spPr>
          <a:xfrm>
            <a:off x="6264188" y="2406920"/>
            <a:ext cx="4536503" cy="2677656"/>
          </a:xfrm>
          <a:prstGeom prst="rect">
            <a:avLst/>
          </a:prstGeom>
        </p:spPr>
        <p:txBody>
          <a:bodyPr wrap="square">
            <a:spAutoFit/>
          </a:bodyPr>
          <a:lstStyle/>
          <a:p>
            <a:r>
              <a:rPr lang="ru-RU" sz="2800" i="1" dirty="0" smtClean="0"/>
              <a:t>Набережная </a:t>
            </a:r>
          </a:p>
          <a:p>
            <a:r>
              <a:rPr lang="ru-RU" sz="2800" i="1" dirty="0" smtClean="0"/>
              <a:t>за Церковью</a:t>
            </a:r>
          </a:p>
          <a:p>
            <a:r>
              <a:rPr lang="ru-RU" sz="2800" i="1" dirty="0" smtClean="0"/>
              <a:t>Благовещения </a:t>
            </a:r>
          </a:p>
          <a:p>
            <a:r>
              <a:rPr lang="ru-RU" sz="2800" i="1" dirty="0" smtClean="0"/>
              <a:t>Пресвятой </a:t>
            </a:r>
          </a:p>
          <a:p>
            <a:r>
              <a:rPr lang="ru-RU" sz="2800" i="1" dirty="0" smtClean="0"/>
              <a:t>Богородицы </a:t>
            </a:r>
          </a:p>
          <a:p>
            <a:r>
              <a:rPr lang="ru-RU" sz="2800" i="1" dirty="0" smtClean="0"/>
              <a:t>в </a:t>
            </a:r>
            <a:r>
              <a:rPr lang="ru-RU" sz="2800" i="1" dirty="0" err="1" smtClean="0"/>
              <a:t>д.Коваши</a:t>
            </a:r>
            <a:endParaRPr lang="ru-RU" sz="2800" i="1"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41" y="1948314"/>
            <a:ext cx="2999904" cy="224992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2096" y="1260648"/>
            <a:ext cx="2927465" cy="219559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2097" y="3501008"/>
            <a:ext cx="2927464" cy="2195598"/>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041" y="4252790"/>
            <a:ext cx="2978653" cy="1908200"/>
          </a:xfrm>
          <a:prstGeom prst="rect">
            <a:avLst/>
          </a:prstGeom>
        </p:spPr>
      </p:pic>
    </p:spTree>
    <p:extLst>
      <p:ext uri="{BB962C8B-B14F-4D97-AF65-F5344CB8AC3E}">
        <p14:creationId xmlns:p14="http://schemas.microsoft.com/office/powerpoint/2010/main" val="287670369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Прямоугольник 10"/>
          <p:cNvSpPr/>
          <p:nvPr/>
        </p:nvSpPr>
        <p:spPr>
          <a:xfrm>
            <a:off x="0" y="0"/>
            <a:ext cx="9144000" cy="45091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5"/>
          <p:cNvSpPr txBox="1">
            <a:spLocks/>
          </p:cNvSpPr>
          <p:nvPr/>
        </p:nvSpPr>
        <p:spPr>
          <a:xfrm>
            <a:off x="1475656" y="260648"/>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sp>
        <p:nvSpPr>
          <p:cNvPr id="8197" name="Прямоугольник 7"/>
          <p:cNvSpPr>
            <a:spLocks noChangeArrowheads="1"/>
          </p:cNvSpPr>
          <p:nvPr/>
        </p:nvSpPr>
        <p:spPr bwMode="auto">
          <a:xfrm>
            <a:off x="467544" y="1124744"/>
            <a:ext cx="8101013" cy="954107"/>
          </a:xfrm>
          <a:prstGeom prst="rect">
            <a:avLst/>
          </a:prstGeom>
          <a:noFill/>
          <a:ln w="9525">
            <a:noFill/>
            <a:miter lim="800000"/>
            <a:headEnd/>
            <a:tailEnd/>
          </a:ln>
        </p:spPr>
        <p:txBody>
          <a:bodyPr>
            <a:spAutoFit/>
          </a:bodyPr>
          <a:lstStyle/>
          <a:p>
            <a:pPr algn="ctr"/>
            <a:r>
              <a:rPr lang="ru-RU" altLang="ru-RU" sz="2800" b="1" dirty="0" smtClean="0">
                <a:solidFill>
                  <a:srgbClr val="FF0000"/>
                </a:solidFill>
                <a:latin typeface="Arial" charset="0"/>
                <a:cs typeface="Arial" charset="0"/>
              </a:rPr>
              <a:t>Участие администрации в реализации государственных программ в </a:t>
            </a:r>
            <a:r>
              <a:rPr lang="ru-RU" altLang="ru-RU" sz="2800" b="1" dirty="0" smtClean="0">
                <a:solidFill>
                  <a:srgbClr val="FF0000"/>
                </a:solidFill>
                <a:latin typeface="Arial" charset="0"/>
                <a:cs typeface="Arial" charset="0"/>
              </a:rPr>
              <a:t>2023 </a:t>
            </a:r>
            <a:r>
              <a:rPr lang="ru-RU" altLang="ru-RU" sz="2800" b="1" dirty="0" smtClean="0">
                <a:solidFill>
                  <a:srgbClr val="FF0000"/>
                </a:solidFill>
                <a:latin typeface="Arial" charset="0"/>
                <a:cs typeface="Arial" charset="0"/>
              </a:rPr>
              <a:t>году</a:t>
            </a:r>
            <a:endParaRPr lang="ru-RU" altLang="ru-RU" sz="2800" b="1" dirty="0">
              <a:solidFill>
                <a:srgbClr val="FF0000"/>
              </a:solidFill>
              <a:latin typeface="Arial" charset="0"/>
              <a:cs typeface="Arial"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9" name="TextBox 8"/>
          <p:cNvSpPr txBox="1"/>
          <p:nvPr/>
        </p:nvSpPr>
        <p:spPr>
          <a:xfrm>
            <a:off x="197955" y="2348880"/>
            <a:ext cx="8749480" cy="1938992"/>
          </a:xfrm>
          <a:prstGeom prst="rect">
            <a:avLst/>
          </a:prstGeom>
          <a:noFill/>
        </p:spPr>
        <p:txBody>
          <a:bodyPr wrap="square" rtlCol="0">
            <a:spAutoFit/>
          </a:bodyPr>
          <a:lstStyle/>
          <a:p>
            <a:pPr algn="ctr"/>
            <a:r>
              <a:rPr lang="ru-RU" sz="2400" dirty="0" smtClean="0"/>
              <a:t>Государственная программа Ленинградской области </a:t>
            </a:r>
            <a:r>
              <a:rPr lang="ru-RU" sz="2400" b="1" dirty="0" smtClean="0"/>
              <a:t>«Обеспечение устойчивого функционирования и развития коммунальной и инженерной инфраструктуры и повышение </a:t>
            </a:r>
            <a:r>
              <a:rPr lang="ru-RU" sz="2400" b="1" dirty="0" err="1" smtClean="0"/>
              <a:t>энергоэффективности</a:t>
            </a:r>
            <a:r>
              <a:rPr lang="ru-RU" sz="2400" b="1" dirty="0" smtClean="0"/>
              <a:t> в Ленинградской области» </a:t>
            </a:r>
            <a:r>
              <a:rPr lang="ru-RU" sz="2400" dirty="0" smtClean="0"/>
              <a:t>подпрограмма «Газификация Ленинградской области»</a:t>
            </a:r>
            <a:endParaRPr lang="ru-RU" sz="2400" dirty="0"/>
          </a:p>
        </p:txBody>
      </p:sp>
      <p:sp>
        <p:nvSpPr>
          <p:cNvPr id="16" name="TextBox 15"/>
          <p:cNvSpPr txBox="1"/>
          <p:nvPr/>
        </p:nvSpPr>
        <p:spPr>
          <a:xfrm>
            <a:off x="1475656" y="4890312"/>
            <a:ext cx="7884368" cy="923330"/>
          </a:xfrm>
          <a:prstGeom prst="rect">
            <a:avLst/>
          </a:prstGeom>
          <a:noFill/>
        </p:spPr>
        <p:txBody>
          <a:bodyPr wrap="square" rtlCol="0">
            <a:spAutoFit/>
          </a:bodyPr>
          <a:lstStyle/>
          <a:p>
            <a:pPr algn="ctr"/>
            <a:r>
              <a:rPr lang="ru-RU" b="1" i="1" dirty="0" smtClean="0"/>
              <a:t>Завершены </a:t>
            </a:r>
            <a:r>
              <a:rPr lang="ru-RU" b="1" i="1" dirty="0" smtClean="0"/>
              <a:t>работы </a:t>
            </a:r>
            <a:r>
              <a:rPr lang="ru-RU" b="1" i="1" dirty="0" smtClean="0"/>
              <a:t>по </a:t>
            </a:r>
            <a:r>
              <a:rPr lang="ru-RU" b="1" i="1" dirty="0" smtClean="0"/>
              <a:t>строительству объекта </a:t>
            </a:r>
            <a:r>
              <a:rPr lang="ru-RU" b="1" i="1" dirty="0" smtClean="0"/>
              <a:t>«Распределительный газопровод по ул.Степаняна</a:t>
            </a:r>
          </a:p>
          <a:p>
            <a:pPr algn="ctr"/>
            <a:r>
              <a:rPr lang="ru-RU" b="1" i="1" dirty="0" smtClean="0"/>
              <a:t> (между ул.Мира, Степаняна и Финским </a:t>
            </a:r>
            <a:r>
              <a:rPr lang="ru-RU" b="1" i="1" dirty="0" smtClean="0"/>
              <a:t>заливом в </a:t>
            </a:r>
            <a:r>
              <a:rPr lang="ru-RU" b="1" i="1" dirty="0" err="1" smtClean="0"/>
              <a:t>п.Лебяжье</a:t>
            </a:r>
            <a:r>
              <a:rPr lang="ru-RU" b="1" i="1" dirty="0" smtClean="0"/>
              <a:t>)</a:t>
            </a:r>
            <a:endParaRPr lang="ru-RU" b="1" i="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7" y="4614149"/>
            <a:ext cx="1475656" cy="1475656"/>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13804"/>
            <a:ext cx="9144000" cy="35441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Заголовок 5"/>
          <p:cNvSpPr txBox="1">
            <a:spLocks/>
          </p:cNvSpPr>
          <p:nvPr/>
        </p:nvSpPr>
        <p:spPr>
          <a:xfrm>
            <a:off x="1138421" y="116631"/>
            <a:ext cx="69659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6" name="Рисунок 12"/>
          <p:cNvPicPr>
            <a:picLocks noChangeAspect="1"/>
          </p:cNvPicPr>
          <p:nvPr/>
        </p:nvPicPr>
        <p:blipFill>
          <a:blip r:embed="rId2" cstate="print"/>
          <a:stretch>
            <a:fillRect/>
          </a:stretch>
        </p:blipFill>
        <p:spPr bwMode="auto">
          <a:xfrm>
            <a:off x="8081714" y="5807723"/>
            <a:ext cx="864096" cy="1000220"/>
          </a:xfrm>
          <a:prstGeom prst="rect">
            <a:avLst/>
          </a:prstGeom>
          <a:noFill/>
          <a:ln w="9525">
            <a:noFill/>
            <a:miter lim="800000"/>
            <a:headEnd/>
            <a:tailEnd/>
          </a:ln>
        </p:spPr>
      </p:pic>
      <p:sp>
        <p:nvSpPr>
          <p:cNvPr id="4" name="TextBox 3"/>
          <p:cNvSpPr txBox="1"/>
          <p:nvPr/>
        </p:nvSpPr>
        <p:spPr>
          <a:xfrm>
            <a:off x="107504" y="680202"/>
            <a:ext cx="4896544" cy="2893100"/>
          </a:xfrm>
          <a:prstGeom prst="rect">
            <a:avLst/>
          </a:prstGeom>
          <a:noFill/>
        </p:spPr>
        <p:txBody>
          <a:bodyPr wrap="square" rtlCol="0">
            <a:spAutoFit/>
          </a:bodyPr>
          <a:lstStyle/>
          <a:p>
            <a:r>
              <a:rPr lang="ru-RU" altLang="ru-RU" sz="3200" b="1" dirty="0">
                <a:solidFill>
                  <a:srgbClr val="FF0000"/>
                </a:solidFill>
                <a:latin typeface="Times New Roman" panose="02020603050405020304" pitchFamily="18" charset="0"/>
                <a:cs typeface="Times New Roman" panose="02020603050405020304" pitchFamily="18" charset="0"/>
              </a:rPr>
              <a:t>Участие администрации </a:t>
            </a:r>
            <a:endParaRPr lang="ru-RU" altLang="ru-RU" sz="3200" b="1" dirty="0" smtClean="0">
              <a:solidFill>
                <a:srgbClr val="FF0000"/>
              </a:solidFill>
              <a:latin typeface="Times New Roman" panose="02020603050405020304" pitchFamily="18" charset="0"/>
              <a:cs typeface="Times New Roman" panose="02020603050405020304" pitchFamily="18" charset="0"/>
            </a:endParaRPr>
          </a:p>
          <a:p>
            <a:r>
              <a:rPr lang="ru-RU" altLang="ru-RU" sz="3200" b="1" dirty="0" smtClean="0">
                <a:solidFill>
                  <a:srgbClr val="FF0000"/>
                </a:solidFill>
                <a:latin typeface="Times New Roman" panose="02020603050405020304" pitchFamily="18" charset="0"/>
                <a:cs typeface="Times New Roman" panose="02020603050405020304" pitchFamily="18" charset="0"/>
              </a:rPr>
              <a:t>в реализации государственных</a:t>
            </a:r>
          </a:p>
          <a:p>
            <a:r>
              <a:rPr lang="ru-RU" altLang="ru-RU" sz="3200" b="1" dirty="0" smtClean="0">
                <a:solidFill>
                  <a:srgbClr val="FF0000"/>
                </a:solidFill>
                <a:latin typeface="Times New Roman" panose="02020603050405020304" pitchFamily="18" charset="0"/>
                <a:cs typeface="Times New Roman" panose="02020603050405020304" pitchFamily="18" charset="0"/>
              </a:rPr>
              <a:t>программ </a:t>
            </a:r>
            <a:r>
              <a:rPr lang="ru-RU" altLang="ru-RU" sz="3200" b="1" dirty="0">
                <a:solidFill>
                  <a:srgbClr val="FF0000"/>
                </a:solidFill>
                <a:latin typeface="Times New Roman" panose="02020603050405020304" pitchFamily="18" charset="0"/>
                <a:cs typeface="Times New Roman" panose="02020603050405020304" pitchFamily="18" charset="0"/>
              </a:rPr>
              <a:t>в 2023 году</a:t>
            </a:r>
          </a:p>
          <a:p>
            <a:endParaRPr lang="ru-RU" sz="5400" dirty="0"/>
          </a:p>
        </p:txBody>
      </p:sp>
      <p:sp>
        <p:nvSpPr>
          <p:cNvPr id="6146" name="TextBox 1"/>
          <p:cNvSpPr txBox="1">
            <a:spLocks noChangeArrowheads="1"/>
          </p:cNvSpPr>
          <p:nvPr/>
        </p:nvSpPr>
        <p:spPr bwMode="auto">
          <a:xfrm>
            <a:off x="350361" y="2925935"/>
            <a:ext cx="7006342" cy="3647152"/>
          </a:xfrm>
          <a:prstGeom prst="rect">
            <a:avLst/>
          </a:prstGeom>
          <a:solidFill>
            <a:schemeClr val="bg1">
              <a:lumMod val="95000"/>
              <a:alpha val="70000"/>
            </a:schemeClr>
          </a:solidFill>
          <a:ln w="9525">
            <a:noFill/>
            <a:miter lim="800000"/>
            <a:headEnd/>
            <a:tailEnd/>
          </a:ln>
        </p:spPr>
        <p:txBody>
          <a:bodyPr wrap="square">
            <a:spAutoFit/>
          </a:bodyPr>
          <a:lstStyle/>
          <a:p>
            <a:r>
              <a:rPr lang="ru-RU" altLang="ru-RU" sz="2400" dirty="0" smtClean="0">
                <a:solidFill>
                  <a:srgbClr val="FF0000"/>
                </a:solidFill>
                <a:latin typeface="Times New Roman" pitchFamily="18" charset="0"/>
                <a:cs typeface="Times New Roman" pitchFamily="18" charset="0"/>
              </a:rPr>
              <a:t> </a:t>
            </a:r>
          </a:p>
          <a:p>
            <a:r>
              <a:rPr lang="ru-RU" sz="2300" dirty="0" smtClean="0">
                <a:latin typeface="Times New Roman" panose="02020603050405020304" pitchFamily="18" charset="0"/>
                <a:cs typeface="Times New Roman" panose="02020603050405020304" pitchFamily="18" charset="0"/>
              </a:rPr>
              <a:t>В </a:t>
            </a:r>
            <a:r>
              <a:rPr lang="ru-RU" sz="2300" dirty="0">
                <a:latin typeface="Times New Roman" panose="02020603050405020304" pitchFamily="18" charset="0"/>
                <a:cs typeface="Times New Roman" panose="02020603050405020304" pitchFamily="18" charset="0"/>
              </a:rPr>
              <a:t>рамках реализации субсидии </a:t>
            </a:r>
            <a:endParaRPr lang="ru-RU" sz="2300" dirty="0" smtClean="0">
              <a:latin typeface="Times New Roman" panose="02020603050405020304" pitchFamily="18" charset="0"/>
              <a:cs typeface="Times New Roman" panose="02020603050405020304" pitchFamily="18" charset="0"/>
            </a:endParaRPr>
          </a:p>
          <a:p>
            <a:r>
              <a:rPr lang="ru-RU" sz="2300" dirty="0" smtClean="0">
                <a:latin typeface="Times New Roman" panose="02020603050405020304" pitchFamily="18" charset="0"/>
                <a:cs typeface="Times New Roman" panose="02020603050405020304" pitchFamily="18" charset="0"/>
              </a:rPr>
              <a:t>за </a:t>
            </a:r>
            <a:r>
              <a:rPr lang="ru-RU" sz="2300" dirty="0">
                <a:latin typeface="Times New Roman" panose="02020603050405020304" pitchFamily="18" charset="0"/>
                <a:cs typeface="Times New Roman" panose="02020603050405020304" pitchFamily="18" charset="0"/>
              </a:rPr>
              <a:t>счет </a:t>
            </a:r>
            <a:r>
              <a:rPr lang="ru-RU" sz="2300" dirty="0" smtClean="0">
                <a:latin typeface="Times New Roman" panose="02020603050405020304" pitchFamily="18" charset="0"/>
                <a:cs typeface="Times New Roman" panose="02020603050405020304" pitchFamily="18" charset="0"/>
              </a:rPr>
              <a:t>средств </a:t>
            </a:r>
            <a:r>
              <a:rPr lang="ru-RU" sz="2300" dirty="0">
                <a:latin typeface="Times New Roman" panose="02020603050405020304" pitchFamily="18" charset="0"/>
                <a:cs typeface="Times New Roman" panose="02020603050405020304" pitchFamily="18" charset="0"/>
              </a:rPr>
              <a:t>дорожного фонда </a:t>
            </a:r>
            <a:r>
              <a:rPr lang="ru-RU" sz="2300" dirty="0" smtClean="0">
                <a:latin typeface="Times New Roman" panose="02020603050405020304" pitchFamily="18" charset="0"/>
                <a:cs typeface="Times New Roman" panose="02020603050405020304" pitchFamily="18" charset="0"/>
              </a:rPr>
              <a:t>Ленинградской </a:t>
            </a:r>
            <a:r>
              <a:rPr lang="ru-RU" sz="2300" dirty="0">
                <a:latin typeface="Times New Roman" panose="02020603050405020304" pitchFamily="18" charset="0"/>
                <a:cs typeface="Times New Roman" panose="02020603050405020304" pitchFamily="18" charset="0"/>
              </a:rPr>
              <a:t>области </a:t>
            </a:r>
            <a:r>
              <a:rPr lang="ru-RU" sz="2300" dirty="0" smtClean="0">
                <a:latin typeface="Times New Roman" panose="02020603050405020304" pitchFamily="18" charset="0"/>
                <a:cs typeface="Times New Roman" panose="02020603050405020304" pitchFamily="18" charset="0"/>
              </a:rPr>
              <a:t>на </a:t>
            </a:r>
            <a:r>
              <a:rPr lang="ru-RU" sz="2300" dirty="0">
                <a:latin typeface="Times New Roman" panose="02020603050405020304" pitchFamily="18" charset="0"/>
                <a:cs typeface="Times New Roman" panose="02020603050405020304" pitchFamily="18" charset="0"/>
              </a:rPr>
              <a:t>капитальный ремонт и ремонт автомобильных дорог общего пользования местного значения, в рамках подпрограммы «Поддержание существующей сети автомобильных дорог общего пользования» государственной программы Ленинградской области «Развитие транспортной системы Ленинградской области» в 2023 </a:t>
            </a:r>
            <a:r>
              <a:rPr lang="ru-RU" sz="2300" dirty="0" smtClean="0">
                <a:latin typeface="Times New Roman" panose="02020603050405020304" pitchFamily="18" charset="0"/>
                <a:cs typeface="Times New Roman" panose="02020603050405020304" pitchFamily="18" charset="0"/>
              </a:rPr>
              <a:t>году</a:t>
            </a:r>
            <a:endParaRPr lang="ru-RU" sz="23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855180" y="3275701"/>
            <a:ext cx="4400713" cy="276999"/>
          </a:xfrm>
          <a:prstGeom prst="rect">
            <a:avLst/>
          </a:prstGeom>
          <a:solidFill>
            <a:schemeClr val="bg1">
              <a:lumMod val="95000"/>
              <a:alpha val="70000"/>
            </a:schemeClr>
          </a:solidFill>
        </p:spPr>
        <p:txBody>
          <a:bodyPr wrap="square" rtlCol="0">
            <a:spAutoFit/>
          </a:bodyPr>
          <a:lstStyle/>
          <a:p>
            <a:r>
              <a:rPr lang="ru-RU" sz="1200" i="1" dirty="0" smtClean="0"/>
              <a:t>Отремонтирован </a:t>
            </a:r>
            <a:r>
              <a:rPr lang="ru-RU" sz="1200" i="1" dirty="0"/>
              <a:t>участок дороги по </a:t>
            </a:r>
            <a:r>
              <a:rPr lang="ru-RU" sz="1200" i="1" dirty="0" err="1"/>
              <a:t>ул.Пляжная</a:t>
            </a:r>
            <a:r>
              <a:rPr lang="ru-RU" sz="1200" i="1" dirty="0"/>
              <a:t> в </a:t>
            </a:r>
            <a:r>
              <a:rPr lang="ru-RU" sz="1200" i="1" dirty="0" err="1" smtClean="0"/>
              <a:t>п.Лебяжье</a:t>
            </a:r>
            <a:endParaRPr lang="ru-RU" sz="1200" i="1" dirty="0"/>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6544" y="372218"/>
            <a:ext cx="4210435" cy="3157827"/>
          </a:xfrm>
          <a:prstGeom prst="rect">
            <a:avLst/>
          </a:prstGeom>
          <a:effectLst>
            <a:softEdge rad="317500"/>
          </a:effectLst>
        </p:spPr>
      </p:pic>
    </p:spTree>
    <p:extLst>
      <p:ext uri="{BB962C8B-B14F-4D97-AF65-F5344CB8AC3E}">
        <p14:creationId xmlns:p14="http://schemas.microsoft.com/office/powerpoint/2010/main" val="333612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475656" y="260648"/>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16" name="TextBox 15"/>
          <p:cNvSpPr txBox="1"/>
          <p:nvPr/>
        </p:nvSpPr>
        <p:spPr>
          <a:xfrm>
            <a:off x="3431027" y="6517758"/>
            <a:ext cx="5720884" cy="323165"/>
          </a:xfrm>
          <a:prstGeom prst="rect">
            <a:avLst/>
          </a:prstGeom>
          <a:noFill/>
        </p:spPr>
        <p:txBody>
          <a:bodyPr wrap="square" rtlCol="0">
            <a:spAutoFit/>
          </a:bodyPr>
          <a:lstStyle/>
          <a:p>
            <a:pPr algn="ctr"/>
            <a:r>
              <a:rPr lang="ru-RU" sz="1500" b="1" i="1" dirty="0" smtClean="0"/>
              <a:t>Отремонтирован участок дороги по </a:t>
            </a:r>
            <a:r>
              <a:rPr lang="ru-RU" sz="1500" b="1" i="1" dirty="0" err="1" smtClean="0"/>
              <a:t>ул.Пляжная</a:t>
            </a:r>
            <a:r>
              <a:rPr lang="ru-RU" sz="1500" b="1" i="1" dirty="0" smtClean="0"/>
              <a:t> в </a:t>
            </a:r>
            <a:r>
              <a:rPr lang="ru-RU" sz="1500" b="1" i="1" dirty="0" err="1" smtClean="0"/>
              <a:t>п.Лебяжье</a:t>
            </a:r>
            <a:endParaRPr lang="ru-RU" sz="1500" b="1" i="1" dirty="0"/>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3115" b="4628"/>
          <a:stretch/>
        </p:blipFill>
        <p:spPr>
          <a:xfrm>
            <a:off x="4499992" y="3897842"/>
            <a:ext cx="3772438" cy="2610199"/>
          </a:xfrm>
          <a:prstGeom prst="rect">
            <a:avLst/>
          </a:prstGeom>
          <a:effectLst/>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b="6648"/>
          <a:stretch/>
        </p:blipFill>
        <p:spPr>
          <a:xfrm>
            <a:off x="611560" y="1179620"/>
            <a:ext cx="3770269" cy="2639719"/>
          </a:xfrm>
          <a:prstGeom prst="rect">
            <a:avLst/>
          </a:prstGeom>
          <a:effectLst/>
        </p:spPr>
      </p:pic>
      <p:pic>
        <p:nvPicPr>
          <p:cNvPr id="10" name="Рисунок 9"/>
          <p:cNvPicPr>
            <a:picLocks noChangeAspect="1"/>
          </p:cNvPicPr>
          <p:nvPr/>
        </p:nvPicPr>
        <p:blipFill rotWithShape="1">
          <a:blip r:embed="rId5" cstate="print">
            <a:extLst>
              <a:ext uri="{28A0092B-C50C-407E-A947-70E740481C1C}">
                <a14:useLocalDpi xmlns:a14="http://schemas.microsoft.com/office/drawing/2010/main" val="0"/>
              </a:ext>
            </a:extLst>
          </a:blip>
          <a:srcRect t="3149" b="3662"/>
          <a:stretch/>
        </p:blipFill>
        <p:spPr>
          <a:xfrm>
            <a:off x="654524" y="3897841"/>
            <a:ext cx="3734648" cy="2610199"/>
          </a:xfrm>
          <a:prstGeom prst="rect">
            <a:avLst/>
          </a:prstGeom>
          <a:effectLst/>
        </p:spPr>
      </p:pic>
      <p:pic>
        <p:nvPicPr>
          <p:cNvPr id="12" name="Рисунок 11"/>
          <p:cNvPicPr>
            <a:picLocks noChangeAspect="1"/>
          </p:cNvPicPr>
          <p:nvPr/>
        </p:nvPicPr>
        <p:blipFill rotWithShape="1">
          <a:blip r:embed="rId6" cstate="print">
            <a:extLst>
              <a:ext uri="{28A0092B-C50C-407E-A947-70E740481C1C}">
                <a14:useLocalDpi xmlns:a14="http://schemas.microsoft.com/office/drawing/2010/main" val="0"/>
              </a:ext>
            </a:extLst>
          </a:blip>
          <a:srcRect b="7153"/>
          <a:stretch/>
        </p:blipFill>
        <p:spPr>
          <a:xfrm>
            <a:off x="4499992" y="1179620"/>
            <a:ext cx="3790769" cy="2639719"/>
          </a:xfrm>
          <a:prstGeom prst="rect">
            <a:avLst/>
          </a:prstGeom>
          <a:effectLst/>
        </p:spPr>
      </p:pic>
    </p:spTree>
    <p:extLst>
      <p:ext uri="{BB962C8B-B14F-4D97-AF65-F5344CB8AC3E}">
        <p14:creationId xmlns:p14="http://schemas.microsoft.com/office/powerpoint/2010/main" val="183524534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13804"/>
            <a:ext cx="9144000" cy="35441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Заголовок 5"/>
          <p:cNvSpPr txBox="1">
            <a:spLocks/>
          </p:cNvSpPr>
          <p:nvPr/>
        </p:nvSpPr>
        <p:spPr>
          <a:xfrm>
            <a:off x="1138421" y="116631"/>
            <a:ext cx="69659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6" name="Рисунок 12"/>
          <p:cNvPicPr>
            <a:picLocks noChangeAspect="1"/>
          </p:cNvPicPr>
          <p:nvPr/>
        </p:nvPicPr>
        <p:blipFill>
          <a:blip r:embed="rId2" cstate="print"/>
          <a:stretch>
            <a:fillRect/>
          </a:stretch>
        </p:blipFill>
        <p:spPr bwMode="auto">
          <a:xfrm>
            <a:off x="8081714" y="5807723"/>
            <a:ext cx="864096" cy="1000220"/>
          </a:xfrm>
          <a:prstGeom prst="rect">
            <a:avLst/>
          </a:prstGeom>
          <a:noFill/>
          <a:ln w="9525">
            <a:noFill/>
            <a:miter lim="800000"/>
            <a:headEnd/>
            <a:tailEnd/>
          </a:ln>
        </p:spPr>
      </p:pic>
      <p:sp>
        <p:nvSpPr>
          <p:cNvPr id="4" name="TextBox 3"/>
          <p:cNvSpPr txBox="1"/>
          <p:nvPr/>
        </p:nvSpPr>
        <p:spPr>
          <a:xfrm>
            <a:off x="107504" y="680202"/>
            <a:ext cx="4896544" cy="2893100"/>
          </a:xfrm>
          <a:prstGeom prst="rect">
            <a:avLst/>
          </a:prstGeom>
          <a:noFill/>
        </p:spPr>
        <p:txBody>
          <a:bodyPr wrap="square" rtlCol="0">
            <a:spAutoFit/>
          </a:bodyPr>
          <a:lstStyle/>
          <a:p>
            <a:r>
              <a:rPr lang="ru-RU" altLang="ru-RU" sz="3200" b="1" dirty="0">
                <a:solidFill>
                  <a:srgbClr val="FF0000"/>
                </a:solidFill>
                <a:latin typeface="Times New Roman" panose="02020603050405020304" pitchFamily="18" charset="0"/>
                <a:cs typeface="Times New Roman" panose="02020603050405020304" pitchFamily="18" charset="0"/>
              </a:rPr>
              <a:t>Участие администрации </a:t>
            </a:r>
            <a:endParaRPr lang="ru-RU" altLang="ru-RU" sz="3200" b="1" dirty="0" smtClean="0">
              <a:solidFill>
                <a:srgbClr val="FF0000"/>
              </a:solidFill>
              <a:latin typeface="Times New Roman" panose="02020603050405020304" pitchFamily="18" charset="0"/>
              <a:cs typeface="Times New Roman" panose="02020603050405020304" pitchFamily="18" charset="0"/>
            </a:endParaRPr>
          </a:p>
          <a:p>
            <a:r>
              <a:rPr lang="ru-RU" altLang="ru-RU" sz="3200" b="1" dirty="0" smtClean="0">
                <a:solidFill>
                  <a:srgbClr val="FF0000"/>
                </a:solidFill>
                <a:latin typeface="Times New Roman" panose="02020603050405020304" pitchFamily="18" charset="0"/>
                <a:cs typeface="Times New Roman" panose="02020603050405020304" pitchFamily="18" charset="0"/>
              </a:rPr>
              <a:t>в реализации государственных</a:t>
            </a:r>
          </a:p>
          <a:p>
            <a:r>
              <a:rPr lang="ru-RU" altLang="ru-RU" sz="3200" b="1" dirty="0" smtClean="0">
                <a:solidFill>
                  <a:srgbClr val="FF0000"/>
                </a:solidFill>
                <a:latin typeface="Times New Roman" panose="02020603050405020304" pitchFamily="18" charset="0"/>
                <a:cs typeface="Times New Roman" panose="02020603050405020304" pitchFamily="18" charset="0"/>
              </a:rPr>
              <a:t>программ </a:t>
            </a:r>
            <a:r>
              <a:rPr lang="ru-RU" altLang="ru-RU" sz="3200" b="1" dirty="0">
                <a:solidFill>
                  <a:srgbClr val="FF0000"/>
                </a:solidFill>
                <a:latin typeface="Times New Roman" panose="02020603050405020304" pitchFamily="18" charset="0"/>
                <a:cs typeface="Times New Roman" panose="02020603050405020304" pitchFamily="18" charset="0"/>
              </a:rPr>
              <a:t>в 2023 году</a:t>
            </a:r>
          </a:p>
          <a:p>
            <a:endParaRPr lang="ru-RU" sz="5400" dirty="0"/>
          </a:p>
        </p:txBody>
      </p:sp>
      <p:sp>
        <p:nvSpPr>
          <p:cNvPr id="6146" name="TextBox 1"/>
          <p:cNvSpPr txBox="1">
            <a:spLocks noChangeArrowheads="1"/>
          </p:cNvSpPr>
          <p:nvPr/>
        </p:nvSpPr>
        <p:spPr bwMode="auto">
          <a:xfrm>
            <a:off x="350361" y="2925935"/>
            <a:ext cx="7006342" cy="2677656"/>
          </a:xfrm>
          <a:prstGeom prst="rect">
            <a:avLst/>
          </a:prstGeom>
          <a:solidFill>
            <a:schemeClr val="bg1">
              <a:lumMod val="95000"/>
              <a:alpha val="70000"/>
            </a:schemeClr>
          </a:solidFill>
          <a:ln w="9525">
            <a:noFill/>
            <a:miter lim="800000"/>
            <a:headEnd/>
            <a:tailEnd/>
          </a:ln>
        </p:spPr>
        <p:txBody>
          <a:bodyPr wrap="square">
            <a:spAutoFit/>
          </a:bodyPr>
          <a:lstStyle/>
          <a:p>
            <a:r>
              <a:rPr lang="ru-RU" altLang="ru-RU" sz="2400" dirty="0" smtClean="0">
                <a:solidFill>
                  <a:srgbClr val="FF0000"/>
                </a:solidFill>
                <a:latin typeface="Times New Roman" pitchFamily="18" charset="0"/>
                <a:cs typeface="Times New Roman" pitchFamily="18" charset="0"/>
              </a:rPr>
              <a:t> </a:t>
            </a:r>
            <a:endParaRPr lang="ru-RU" sz="2400" dirty="0">
              <a:solidFill>
                <a:srgbClr val="FF0000"/>
              </a:solidFill>
              <a:latin typeface="Times New Roman" pitchFamily="18" charset="0"/>
              <a:cs typeface="Times New Roman" pitchFamily="18" charset="0"/>
            </a:endParaRPr>
          </a:p>
          <a:p>
            <a:r>
              <a:rPr lang="ru-RU" sz="2400" dirty="0" smtClean="0">
                <a:latin typeface="Times New Roman" panose="02020603050405020304" pitchFamily="18" charset="0"/>
                <a:cs typeface="Times New Roman" panose="02020603050405020304" pitchFamily="18" charset="0"/>
              </a:rPr>
              <a:t>В </a:t>
            </a:r>
            <a:r>
              <a:rPr lang="ru-RU" sz="2400" dirty="0">
                <a:latin typeface="Times New Roman" panose="02020603050405020304" pitchFamily="18" charset="0"/>
                <a:cs typeface="Times New Roman" panose="02020603050405020304" pitchFamily="18" charset="0"/>
              </a:rPr>
              <a:t>рамках мероприятий </a:t>
            </a:r>
            <a:r>
              <a:rPr lang="ru-RU" sz="2400" dirty="0" smtClean="0">
                <a:latin typeface="Times New Roman" panose="02020603050405020304" pitchFamily="18" charset="0"/>
                <a:cs typeface="Times New Roman" panose="02020603050405020304" pitchFamily="18" charset="0"/>
              </a:rPr>
              <a:t>3-ОЗ</a:t>
            </a:r>
          </a:p>
          <a:p>
            <a:r>
              <a:rPr lang="ru-RU" sz="2400" dirty="0" smtClean="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О содействии участия населения в осуществлении местного самоуправления в иных формах на территориях административных центров и городских поселков»</a:t>
            </a:r>
          </a:p>
          <a:p>
            <a:endParaRPr lang="ru-RU" altLang="ru-RU" sz="2400" dirty="0" smtClean="0">
              <a:solidFill>
                <a:srgbClr val="FF0000"/>
              </a:solidFill>
              <a:latin typeface="Times New Roman" pitchFamily="18" charset="0"/>
              <a:cs typeface="Times New Roman" pitchFamily="18" charset="0"/>
            </a:endParaRPr>
          </a:p>
        </p:txBody>
      </p:sp>
      <p:sp>
        <p:nvSpPr>
          <p:cNvPr id="9" name="TextBox 8"/>
          <p:cNvSpPr txBox="1"/>
          <p:nvPr/>
        </p:nvSpPr>
        <p:spPr>
          <a:xfrm>
            <a:off x="5072261" y="3152863"/>
            <a:ext cx="3888432" cy="461665"/>
          </a:xfrm>
          <a:prstGeom prst="rect">
            <a:avLst/>
          </a:prstGeom>
          <a:solidFill>
            <a:schemeClr val="bg1">
              <a:lumMod val="95000"/>
              <a:alpha val="70000"/>
            </a:schemeClr>
          </a:solidFill>
        </p:spPr>
        <p:txBody>
          <a:bodyPr wrap="square" rtlCol="0">
            <a:spAutoFit/>
          </a:bodyPr>
          <a:lstStyle/>
          <a:p>
            <a:r>
              <a:rPr lang="ru-RU" sz="1200" i="1" dirty="0" smtClean="0"/>
              <a:t>Проведен </a:t>
            </a:r>
            <a:r>
              <a:rPr lang="ru-RU" sz="1200" i="1" dirty="0"/>
              <a:t>ремонт дорожного полотна части улицы Первомайская в </a:t>
            </a:r>
            <a:r>
              <a:rPr lang="ru-RU" sz="1200" i="1" dirty="0" err="1"/>
              <a:t>гп</a:t>
            </a:r>
            <a:r>
              <a:rPr lang="ru-RU" sz="1200" i="1" dirty="0"/>
              <a:t>. Лебяжье до ж/д </a:t>
            </a:r>
            <a:r>
              <a:rPr lang="ru-RU" sz="1200" i="1" dirty="0" smtClean="0"/>
              <a:t>переезда</a:t>
            </a:r>
            <a:endParaRPr lang="ru-RU" sz="1200" i="1" dirty="0"/>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2745" y="372218"/>
            <a:ext cx="4483955" cy="3362966"/>
          </a:xfrm>
          <a:prstGeom prst="rect">
            <a:avLst/>
          </a:prstGeom>
          <a:effectLst>
            <a:softEdge rad="635000"/>
          </a:effectLst>
        </p:spPr>
      </p:pic>
    </p:spTree>
    <p:extLst>
      <p:ext uri="{BB962C8B-B14F-4D97-AF65-F5344CB8AC3E}">
        <p14:creationId xmlns:p14="http://schemas.microsoft.com/office/powerpoint/2010/main" val="489969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13804"/>
            <a:ext cx="9144000" cy="35441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46" name="TextBox 1"/>
          <p:cNvSpPr txBox="1">
            <a:spLocks noChangeArrowheads="1"/>
          </p:cNvSpPr>
          <p:nvPr/>
        </p:nvSpPr>
        <p:spPr bwMode="auto">
          <a:xfrm>
            <a:off x="395536" y="2522181"/>
            <a:ext cx="7006342" cy="3785652"/>
          </a:xfrm>
          <a:prstGeom prst="rect">
            <a:avLst/>
          </a:prstGeom>
          <a:solidFill>
            <a:schemeClr val="bg1">
              <a:lumMod val="95000"/>
              <a:alpha val="70000"/>
            </a:schemeClr>
          </a:solidFill>
          <a:ln w="9525">
            <a:noFill/>
            <a:miter lim="800000"/>
            <a:headEnd/>
            <a:tailEnd/>
          </a:ln>
        </p:spPr>
        <p:txBody>
          <a:bodyPr wrap="square">
            <a:spAutoFit/>
          </a:bodyPr>
          <a:lstStyle/>
          <a:p>
            <a:r>
              <a:rPr lang="ru-RU" altLang="ru-RU" sz="4000" dirty="0" smtClean="0">
                <a:solidFill>
                  <a:srgbClr val="FF0000"/>
                </a:solidFill>
                <a:latin typeface="Times New Roman" pitchFamily="18" charset="0"/>
                <a:cs typeface="Times New Roman" pitchFamily="18" charset="0"/>
              </a:rPr>
              <a:t> </a:t>
            </a:r>
            <a:endParaRPr lang="ru-RU" altLang="ru-RU" sz="4000" dirty="0">
              <a:solidFill>
                <a:srgbClr val="FF0000"/>
              </a:solidFill>
              <a:latin typeface="Times New Roman" pitchFamily="18" charset="0"/>
              <a:cs typeface="Times New Roman" pitchFamily="18" charset="0"/>
            </a:endParaRPr>
          </a:p>
          <a:p>
            <a:r>
              <a:rPr lang="ru-RU" altLang="ru-RU" sz="4000" dirty="0" err="1" smtClean="0">
                <a:solidFill>
                  <a:srgbClr val="002060"/>
                </a:solidFill>
                <a:latin typeface="Times New Roman" pitchFamily="18" charset="0"/>
                <a:cs typeface="Times New Roman" pitchFamily="18" charset="0"/>
              </a:rPr>
              <a:t>Лебяженского</a:t>
            </a:r>
            <a:r>
              <a:rPr lang="ru-RU" altLang="ru-RU" sz="4000" dirty="0" smtClean="0">
                <a:solidFill>
                  <a:srgbClr val="002060"/>
                </a:solidFill>
                <a:latin typeface="Times New Roman" pitchFamily="18" charset="0"/>
                <a:cs typeface="Times New Roman" pitchFamily="18" charset="0"/>
              </a:rPr>
              <a:t> </a:t>
            </a:r>
            <a:endParaRPr lang="ru-RU" altLang="ru-RU" sz="4000" dirty="0" smtClean="0">
              <a:solidFill>
                <a:srgbClr val="002060"/>
              </a:solidFill>
              <a:latin typeface="Times New Roman" pitchFamily="18" charset="0"/>
              <a:cs typeface="Times New Roman" pitchFamily="18" charset="0"/>
            </a:endParaRPr>
          </a:p>
          <a:p>
            <a:r>
              <a:rPr lang="ru-RU" altLang="ru-RU" sz="4000" dirty="0" smtClean="0">
                <a:solidFill>
                  <a:srgbClr val="002060"/>
                </a:solidFill>
                <a:latin typeface="Times New Roman" pitchFamily="18" charset="0"/>
                <a:cs typeface="Times New Roman" pitchFamily="18" charset="0"/>
              </a:rPr>
              <a:t>городского </a:t>
            </a:r>
            <a:r>
              <a:rPr lang="ru-RU" altLang="ru-RU" sz="4000" dirty="0" smtClean="0">
                <a:solidFill>
                  <a:srgbClr val="002060"/>
                </a:solidFill>
                <a:latin typeface="Times New Roman" pitchFamily="18" charset="0"/>
                <a:cs typeface="Times New Roman" pitchFamily="18" charset="0"/>
              </a:rPr>
              <a:t>поселения Ломоносовского муниципального района Ленинградской области</a:t>
            </a:r>
            <a:endParaRPr lang="ru-RU" altLang="ru-RU" sz="4000" b="1" u="sng" dirty="0">
              <a:solidFill>
                <a:srgbClr val="002060"/>
              </a:solidFill>
              <a:latin typeface="Times New Roman" pitchFamily="18" charset="0"/>
              <a:cs typeface="Times New Roman" pitchFamily="18" charset="0"/>
            </a:endParaRPr>
          </a:p>
        </p:txBody>
      </p:sp>
      <p:sp>
        <p:nvSpPr>
          <p:cNvPr id="33" name="Заголовок 5"/>
          <p:cNvSpPr txBox="1">
            <a:spLocks/>
          </p:cNvSpPr>
          <p:nvPr/>
        </p:nvSpPr>
        <p:spPr>
          <a:xfrm>
            <a:off x="1138421" y="116631"/>
            <a:ext cx="69659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6" name="Рисунок 12"/>
          <p:cNvPicPr>
            <a:picLocks noChangeAspect="1"/>
          </p:cNvPicPr>
          <p:nvPr/>
        </p:nvPicPr>
        <p:blipFill>
          <a:blip r:embed="rId2" cstate="print"/>
          <a:stretch>
            <a:fillRect/>
          </a:stretch>
        </p:blipFill>
        <p:spPr bwMode="auto">
          <a:xfrm>
            <a:off x="8081714" y="5807723"/>
            <a:ext cx="864096" cy="1000220"/>
          </a:xfrm>
          <a:prstGeom prst="rect">
            <a:avLst/>
          </a:prstGeom>
          <a:noFill/>
          <a:ln w="9525">
            <a:noFill/>
            <a:miter lim="800000"/>
            <a:headEnd/>
            <a:tailEnd/>
          </a:ln>
        </p:spPr>
      </p:pic>
      <p:sp>
        <p:nvSpPr>
          <p:cNvPr id="4" name="TextBox 3"/>
          <p:cNvSpPr txBox="1"/>
          <p:nvPr/>
        </p:nvSpPr>
        <p:spPr>
          <a:xfrm>
            <a:off x="251520" y="1281534"/>
            <a:ext cx="4896544" cy="923330"/>
          </a:xfrm>
          <a:prstGeom prst="rect">
            <a:avLst/>
          </a:prstGeom>
          <a:noFill/>
        </p:spPr>
        <p:txBody>
          <a:bodyPr wrap="square" rtlCol="0">
            <a:spAutoFit/>
          </a:bodyPr>
          <a:lstStyle/>
          <a:p>
            <a:r>
              <a:rPr lang="ru-RU" altLang="ru-RU" sz="5400" b="1" dirty="0" smtClean="0">
                <a:solidFill>
                  <a:srgbClr val="FF0000"/>
                </a:solidFill>
                <a:latin typeface="Times New Roman" pitchFamily="18" charset="0"/>
                <a:cs typeface="Times New Roman" pitchFamily="18" charset="0"/>
              </a:rPr>
              <a:t>БЮДЖЕТ</a:t>
            </a:r>
            <a:endParaRPr lang="ru-RU" sz="5400" dirty="0"/>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264" y="980728"/>
            <a:ext cx="4737200" cy="2794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475656" y="260648"/>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sp>
        <p:nvSpPr>
          <p:cNvPr id="8197" name="Прямоугольник 7"/>
          <p:cNvSpPr>
            <a:spLocks noChangeArrowheads="1"/>
          </p:cNvSpPr>
          <p:nvPr/>
        </p:nvSpPr>
        <p:spPr bwMode="auto">
          <a:xfrm>
            <a:off x="251520" y="1196752"/>
            <a:ext cx="5256584" cy="1815882"/>
          </a:xfrm>
          <a:prstGeom prst="rect">
            <a:avLst/>
          </a:prstGeom>
          <a:noFill/>
          <a:ln w="9525">
            <a:noFill/>
            <a:miter lim="800000"/>
            <a:headEnd/>
            <a:tailEnd/>
          </a:ln>
        </p:spPr>
        <p:txBody>
          <a:bodyPr wrap="square">
            <a:spAutoFit/>
          </a:bodyPr>
          <a:lstStyle/>
          <a:p>
            <a:pPr algn="ctr"/>
            <a:r>
              <a:rPr lang="ru-RU" altLang="ru-RU" sz="2800" b="1" dirty="0" smtClean="0">
                <a:solidFill>
                  <a:srgbClr val="FF0000"/>
                </a:solidFill>
                <a:latin typeface="Arial" charset="0"/>
                <a:cs typeface="Arial" charset="0"/>
              </a:rPr>
              <a:t>Участие администрации в реализации государственных программ в </a:t>
            </a:r>
            <a:r>
              <a:rPr lang="ru-RU" altLang="ru-RU" sz="2800" b="1" dirty="0" smtClean="0">
                <a:solidFill>
                  <a:srgbClr val="FF0000"/>
                </a:solidFill>
                <a:latin typeface="Arial" charset="0"/>
                <a:cs typeface="Arial" charset="0"/>
              </a:rPr>
              <a:t>2023 </a:t>
            </a:r>
            <a:r>
              <a:rPr lang="ru-RU" altLang="ru-RU" sz="2800" b="1" dirty="0" smtClean="0">
                <a:solidFill>
                  <a:srgbClr val="FF0000"/>
                </a:solidFill>
                <a:latin typeface="Arial" charset="0"/>
                <a:cs typeface="Arial" charset="0"/>
              </a:rPr>
              <a:t>году</a:t>
            </a:r>
            <a:endParaRPr lang="ru-RU" altLang="ru-RU" sz="2800" b="1" dirty="0">
              <a:solidFill>
                <a:srgbClr val="FF0000"/>
              </a:solidFill>
              <a:latin typeface="Arial" charset="0"/>
              <a:cs typeface="Arial"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9" name="TextBox 8"/>
          <p:cNvSpPr txBox="1"/>
          <p:nvPr/>
        </p:nvSpPr>
        <p:spPr>
          <a:xfrm>
            <a:off x="107504" y="3429000"/>
            <a:ext cx="5544616" cy="2031325"/>
          </a:xfrm>
          <a:prstGeom prst="rect">
            <a:avLst/>
          </a:prstGeom>
          <a:noFill/>
        </p:spPr>
        <p:txBody>
          <a:bodyPr wrap="square" rtlCol="0">
            <a:spAutoFit/>
          </a:bodyPr>
          <a:lstStyle/>
          <a:p>
            <a:pPr algn="ctr"/>
            <a:r>
              <a:rPr lang="ru-RU" b="1" dirty="0"/>
              <a:t>В рамках реализации областного закона от 28 декабря 2018 года № 147-ОЗ «О 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a:t>
            </a:r>
          </a:p>
        </p:txBody>
      </p:sp>
      <p:sp>
        <p:nvSpPr>
          <p:cNvPr id="16" name="TextBox 15"/>
          <p:cNvSpPr txBox="1"/>
          <p:nvPr/>
        </p:nvSpPr>
        <p:spPr>
          <a:xfrm>
            <a:off x="3743400" y="6391673"/>
            <a:ext cx="5400600" cy="323165"/>
          </a:xfrm>
          <a:prstGeom prst="rect">
            <a:avLst/>
          </a:prstGeom>
          <a:noFill/>
        </p:spPr>
        <p:txBody>
          <a:bodyPr wrap="square" rtlCol="0">
            <a:spAutoFit/>
          </a:bodyPr>
          <a:lstStyle/>
          <a:p>
            <a:pPr algn="ctr"/>
            <a:r>
              <a:rPr lang="ru-RU" sz="1500" b="1" i="1" dirty="0" smtClean="0"/>
              <a:t>Детская площадка с комплексом </a:t>
            </a:r>
            <a:r>
              <a:rPr lang="ru-RU" sz="1500" b="1" i="1" dirty="0" err="1" smtClean="0"/>
              <a:t>воркаут</a:t>
            </a:r>
            <a:r>
              <a:rPr lang="ru-RU" sz="1500" b="1" i="1" dirty="0" smtClean="0"/>
              <a:t> в д. Гора-Валдай</a:t>
            </a:r>
            <a:endParaRPr lang="ru-RU" sz="1500" b="1" i="1" dirty="0"/>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050" y="1196752"/>
            <a:ext cx="3510390" cy="4680520"/>
          </a:xfrm>
          <a:prstGeom prst="rect">
            <a:avLst/>
          </a:prstGeom>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475656" y="260648"/>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16" name="TextBox 15"/>
          <p:cNvSpPr txBox="1"/>
          <p:nvPr/>
        </p:nvSpPr>
        <p:spPr>
          <a:xfrm>
            <a:off x="1475656" y="1180930"/>
            <a:ext cx="6624735" cy="369332"/>
          </a:xfrm>
          <a:prstGeom prst="rect">
            <a:avLst/>
          </a:prstGeom>
          <a:noFill/>
        </p:spPr>
        <p:txBody>
          <a:bodyPr wrap="square" rtlCol="0">
            <a:spAutoFit/>
          </a:bodyPr>
          <a:lstStyle/>
          <a:p>
            <a:pPr algn="ctr"/>
            <a:r>
              <a:rPr lang="ru-RU" b="1" i="1" dirty="0" smtClean="0"/>
              <a:t>Детская площадка с комплексом </a:t>
            </a:r>
            <a:r>
              <a:rPr lang="ru-RU" b="1" i="1" dirty="0" err="1" smtClean="0"/>
              <a:t>воркаут</a:t>
            </a:r>
            <a:r>
              <a:rPr lang="ru-RU" b="1" i="1" dirty="0" smtClean="0"/>
              <a:t> в д. Гора-Валдай</a:t>
            </a:r>
            <a:endParaRPr lang="ru-RU" b="1" i="1" dirty="0"/>
          </a:p>
        </p:txBody>
      </p:sp>
      <p:pic>
        <p:nvPicPr>
          <p:cNvPr id="11" name="Рисунок 10"/>
          <p:cNvPicPr>
            <a:picLocks noChangeAspect="1"/>
          </p:cNvPicPr>
          <p:nvPr/>
        </p:nvPicPr>
        <p:blipFill rotWithShape="1">
          <a:blip r:embed="rId3">
            <a:extLst>
              <a:ext uri="{28A0092B-C50C-407E-A947-70E740481C1C}">
                <a14:useLocalDpi xmlns:a14="http://schemas.microsoft.com/office/drawing/2010/main" val="0"/>
              </a:ext>
            </a:extLst>
          </a:blip>
          <a:srcRect t="1521"/>
          <a:stretch/>
        </p:blipFill>
        <p:spPr>
          <a:xfrm>
            <a:off x="4659334" y="1637414"/>
            <a:ext cx="3975907" cy="5220586"/>
          </a:xfrm>
          <a:prstGeom prst="rect">
            <a:avLst/>
          </a:prstGeom>
          <a:effectLst/>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t="4780" b="3689"/>
          <a:stretch/>
        </p:blipFill>
        <p:spPr>
          <a:xfrm>
            <a:off x="828280" y="1637414"/>
            <a:ext cx="3743720" cy="2569982"/>
          </a:xfrm>
          <a:prstGeom prst="rect">
            <a:avLst/>
          </a:prstGeom>
          <a:effectLst/>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4433" b="4305"/>
          <a:stretch/>
        </p:blipFill>
        <p:spPr>
          <a:xfrm>
            <a:off x="828280" y="4295552"/>
            <a:ext cx="3743720" cy="2562447"/>
          </a:xfrm>
          <a:prstGeom prst="rect">
            <a:avLst/>
          </a:prstGeom>
          <a:effectLst/>
        </p:spPr>
      </p:pic>
    </p:spTree>
    <p:extLst>
      <p:ext uri="{BB962C8B-B14F-4D97-AF65-F5344CB8AC3E}">
        <p14:creationId xmlns:p14="http://schemas.microsoft.com/office/powerpoint/2010/main" val="367997360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13804"/>
            <a:ext cx="9144000" cy="35441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Заголовок 5"/>
          <p:cNvSpPr txBox="1">
            <a:spLocks/>
          </p:cNvSpPr>
          <p:nvPr/>
        </p:nvSpPr>
        <p:spPr>
          <a:xfrm>
            <a:off x="1138421" y="116631"/>
            <a:ext cx="69659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6" name="Рисунок 12"/>
          <p:cNvPicPr>
            <a:picLocks noChangeAspect="1"/>
          </p:cNvPicPr>
          <p:nvPr/>
        </p:nvPicPr>
        <p:blipFill>
          <a:blip r:embed="rId2" cstate="print"/>
          <a:stretch>
            <a:fillRect/>
          </a:stretch>
        </p:blipFill>
        <p:spPr bwMode="auto">
          <a:xfrm>
            <a:off x="8081714" y="5807723"/>
            <a:ext cx="864096" cy="1000220"/>
          </a:xfrm>
          <a:prstGeom prst="rect">
            <a:avLst/>
          </a:prstGeom>
          <a:noFill/>
          <a:ln w="9525">
            <a:noFill/>
            <a:miter lim="800000"/>
            <a:headEnd/>
            <a:tailEnd/>
          </a:ln>
        </p:spPr>
      </p:pic>
      <p:sp>
        <p:nvSpPr>
          <p:cNvPr id="4" name="TextBox 3"/>
          <p:cNvSpPr txBox="1"/>
          <p:nvPr/>
        </p:nvSpPr>
        <p:spPr>
          <a:xfrm>
            <a:off x="107504" y="680202"/>
            <a:ext cx="4896544" cy="2893100"/>
          </a:xfrm>
          <a:prstGeom prst="rect">
            <a:avLst/>
          </a:prstGeom>
          <a:noFill/>
        </p:spPr>
        <p:txBody>
          <a:bodyPr wrap="square" rtlCol="0">
            <a:spAutoFit/>
          </a:bodyPr>
          <a:lstStyle/>
          <a:p>
            <a:r>
              <a:rPr lang="ru-RU" altLang="ru-RU" sz="3200" b="1" dirty="0">
                <a:solidFill>
                  <a:srgbClr val="FF0000"/>
                </a:solidFill>
                <a:latin typeface="Times New Roman" panose="02020603050405020304" pitchFamily="18" charset="0"/>
                <a:cs typeface="Times New Roman" panose="02020603050405020304" pitchFamily="18" charset="0"/>
              </a:rPr>
              <a:t>Участие администрации </a:t>
            </a:r>
            <a:endParaRPr lang="ru-RU" altLang="ru-RU" sz="3200" b="1" dirty="0" smtClean="0">
              <a:solidFill>
                <a:srgbClr val="FF0000"/>
              </a:solidFill>
              <a:latin typeface="Times New Roman" panose="02020603050405020304" pitchFamily="18" charset="0"/>
              <a:cs typeface="Times New Roman" panose="02020603050405020304" pitchFamily="18" charset="0"/>
            </a:endParaRPr>
          </a:p>
          <a:p>
            <a:r>
              <a:rPr lang="ru-RU" altLang="ru-RU" sz="3200" b="1" dirty="0" smtClean="0">
                <a:solidFill>
                  <a:srgbClr val="FF0000"/>
                </a:solidFill>
                <a:latin typeface="Times New Roman" panose="02020603050405020304" pitchFamily="18" charset="0"/>
                <a:cs typeface="Times New Roman" panose="02020603050405020304" pitchFamily="18" charset="0"/>
              </a:rPr>
              <a:t>в реализации государственных</a:t>
            </a:r>
          </a:p>
          <a:p>
            <a:r>
              <a:rPr lang="ru-RU" altLang="ru-RU" sz="3200" b="1" dirty="0" smtClean="0">
                <a:solidFill>
                  <a:srgbClr val="FF0000"/>
                </a:solidFill>
                <a:latin typeface="Times New Roman" panose="02020603050405020304" pitchFamily="18" charset="0"/>
                <a:cs typeface="Times New Roman" panose="02020603050405020304" pitchFamily="18" charset="0"/>
              </a:rPr>
              <a:t>программ </a:t>
            </a:r>
            <a:r>
              <a:rPr lang="ru-RU" altLang="ru-RU" sz="3200" b="1" dirty="0">
                <a:solidFill>
                  <a:srgbClr val="FF0000"/>
                </a:solidFill>
                <a:latin typeface="Times New Roman" panose="02020603050405020304" pitchFamily="18" charset="0"/>
                <a:cs typeface="Times New Roman" panose="02020603050405020304" pitchFamily="18" charset="0"/>
              </a:rPr>
              <a:t>в 2023 году</a:t>
            </a:r>
          </a:p>
          <a:p>
            <a:endParaRPr lang="ru-RU" sz="5400" dirty="0"/>
          </a:p>
        </p:txBody>
      </p:sp>
      <p:sp>
        <p:nvSpPr>
          <p:cNvPr id="6146" name="TextBox 1"/>
          <p:cNvSpPr txBox="1">
            <a:spLocks noChangeArrowheads="1"/>
          </p:cNvSpPr>
          <p:nvPr/>
        </p:nvSpPr>
        <p:spPr bwMode="auto">
          <a:xfrm>
            <a:off x="350361" y="2925935"/>
            <a:ext cx="7006342" cy="3785652"/>
          </a:xfrm>
          <a:prstGeom prst="rect">
            <a:avLst/>
          </a:prstGeom>
          <a:solidFill>
            <a:schemeClr val="bg1">
              <a:lumMod val="95000"/>
              <a:alpha val="70000"/>
            </a:schemeClr>
          </a:solidFill>
          <a:ln w="9525">
            <a:noFill/>
            <a:miter lim="800000"/>
            <a:headEnd/>
            <a:tailEnd/>
          </a:ln>
        </p:spPr>
        <p:txBody>
          <a:bodyPr wrap="square">
            <a:spAutoFit/>
          </a:bodyPr>
          <a:lstStyle/>
          <a:p>
            <a:r>
              <a:rPr lang="ru-RU" altLang="ru-RU" sz="2400" dirty="0" smtClean="0">
                <a:solidFill>
                  <a:srgbClr val="FF0000"/>
                </a:solidFill>
                <a:latin typeface="Times New Roman" pitchFamily="18" charset="0"/>
                <a:cs typeface="Times New Roman" pitchFamily="18" charset="0"/>
              </a:rPr>
              <a:t> </a:t>
            </a:r>
            <a:endParaRPr lang="ru-RU" sz="2400" dirty="0">
              <a:solidFill>
                <a:srgbClr val="FF0000"/>
              </a:solidFill>
              <a:latin typeface="Times New Roman" pitchFamily="18" charset="0"/>
              <a:cs typeface="Times New Roman" pitchFamily="18" charset="0"/>
            </a:endParaRPr>
          </a:p>
          <a:p>
            <a:r>
              <a:rPr lang="ru-RU" sz="2400" dirty="0">
                <a:latin typeface="Times New Roman" panose="02020603050405020304" pitchFamily="18" charset="0"/>
                <a:cs typeface="Times New Roman" panose="02020603050405020304" pitchFamily="18" charset="0"/>
              </a:rPr>
              <a:t>Государственная программа </a:t>
            </a:r>
            <a:endParaRPr lang="ru-RU" sz="2400" dirty="0" smtClean="0">
              <a:latin typeface="Times New Roman" panose="02020603050405020304" pitchFamily="18" charset="0"/>
              <a:cs typeface="Times New Roman" panose="02020603050405020304" pitchFamily="18" charset="0"/>
            </a:endParaRPr>
          </a:p>
          <a:p>
            <a:r>
              <a:rPr lang="ru-RU" sz="2400" dirty="0" smtClean="0">
                <a:latin typeface="Times New Roman" panose="02020603050405020304" pitchFamily="18" charset="0"/>
                <a:cs typeface="Times New Roman" panose="02020603050405020304" pitchFamily="18" charset="0"/>
              </a:rPr>
              <a:t>Ленинградской </a:t>
            </a:r>
            <a:r>
              <a:rPr lang="ru-RU" sz="2400" dirty="0">
                <a:latin typeface="Times New Roman" panose="02020603050405020304" pitchFamily="18" charset="0"/>
                <a:cs typeface="Times New Roman" panose="02020603050405020304" pitchFamily="18" charset="0"/>
              </a:rPr>
              <a:t>области «Устойчивое общественное развитие в Ленинградской области» подпрограмма «Создание условий для эффективного выполнения органами местного самоуправления своих полномочий и содействие развитию участия населения в осуществлении местного самоуправления в Ленинградской области»</a:t>
            </a:r>
          </a:p>
          <a:p>
            <a:endParaRPr lang="ru-RU" altLang="ru-RU" sz="2400" dirty="0" smtClean="0">
              <a:solidFill>
                <a:srgbClr val="FF0000"/>
              </a:solidFill>
              <a:latin typeface="Times New Roman" pitchFamily="18" charset="0"/>
              <a:cs typeface="Times New Roman" pitchFamily="18" charset="0"/>
            </a:endParaRPr>
          </a:p>
        </p:txBody>
      </p:sp>
      <p:sp>
        <p:nvSpPr>
          <p:cNvPr id="9" name="TextBox 8"/>
          <p:cNvSpPr txBox="1"/>
          <p:nvPr/>
        </p:nvSpPr>
        <p:spPr>
          <a:xfrm>
            <a:off x="5004048" y="3263217"/>
            <a:ext cx="3956645" cy="461665"/>
          </a:xfrm>
          <a:prstGeom prst="rect">
            <a:avLst/>
          </a:prstGeom>
          <a:solidFill>
            <a:schemeClr val="bg1">
              <a:lumMod val="95000"/>
              <a:alpha val="70000"/>
            </a:schemeClr>
          </a:solidFill>
        </p:spPr>
        <p:txBody>
          <a:bodyPr wrap="square" rtlCol="0">
            <a:spAutoFit/>
          </a:bodyPr>
          <a:lstStyle/>
          <a:p>
            <a:r>
              <a:rPr lang="ru-RU" sz="1200" i="1" dirty="0" smtClean="0"/>
              <a:t>Ремонт </a:t>
            </a:r>
            <a:r>
              <a:rPr lang="ru-RU" sz="1200" i="1" dirty="0"/>
              <a:t>автомобильной дороги по </a:t>
            </a:r>
            <a:r>
              <a:rPr lang="ru-RU" sz="1200" i="1" dirty="0" err="1"/>
              <a:t>ул.Костылева</a:t>
            </a:r>
            <a:r>
              <a:rPr lang="ru-RU" sz="1200" i="1" dirty="0"/>
              <a:t> в асфальтобетонном исполнении в </a:t>
            </a:r>
            <a:r>
              <a:rPr lang="ru-RU" sz="1200" i="1" dirty="0" err="1" smtClean="0"/>
              <a:t>д.Борки</a:t>
            </a:r>
            <a:endParaRPr lang="ru-RU" sz="1200" i="1" dirty="0"/>
          </a:p>
        </p:txBody>
      </p:sp>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b="4856"/>
          <a:stretch/>
        </p:blipFill>
        <p:spPr>
          <a:xfrm>
            <a:off x="4751512" y="372218"/>
            <a:ext cx="4392488" cy="3134407"/>
          </a:xfrm>
          <a:prstGeom prst="rect">
            <a:avLst/>
          </a:prstGeom>
          <a:effectLst>
            <a:softEdge rad="317500"/>
          </a:effectLst>
        </p:spPr>
      </p:pic>
    </p:spTree>
    <p:extLst>
      <p:ext uri="{BB962C8B-B14F-4D97-AF65-F5344CB8AC3E}">
        <p14:creationId xmlns:p14="http://schemas.microsoft.com/office/powerpoint/2010/main" val="1432653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475656" y="260648"/>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16" name="TextBox 15"/>
          <p:cNvSpPr txBox="1"/>
          <p:nvPr/>
        </p:nvSpPr>
        <p:spPr>
          <a:xfrm>
            <a:off x="3959424" y="6228800"/>
            <a:ext cx="5184576" cy="646331"/>
          </a:xfrm>
          <a:prstGeom prst="rect">
            <a:avLst/>
          </a:prstGeom>
          <a:noFill/>
        </p:spPr>
        <p:txBody>
          <a:bodyPr wrap="square" rtlCol="0">
            <a:spAutoFit/>
          </a:bodyPr>
          <a:lstStyle/>
          <a:p>
            <a:pPr algn="ctr"/>
            <a:r>
              <a:rPr lang="ru-RU" i="1" dirty="0" smtClean="0"/>
              <a:t>Ремонт автомобильной дороги по </a:t>
            </a:r>
            <a:r>
              <a:rPr lang="ru-RU" i="1" dirty="0" err="1" smtClean="0"/>
              <a:t>ул.Костылева</a:t>
            </a:r>
            <a:r>
              <a:rPr lang="ru-RU" i="1" dirty="0" smtClean="0"/>
              <a:t> в асфальтобетонном исполнении в </a:t>
            </a:r>
            <a:r>
              <a:rPr lang="ru-RU" i="1" dirty="0" err="1" smtClean="0"/>
              <a:t>д.Борки</a:t>
            </a:r>
            <a:endParaRPr lang="ru-RU" i="1" dirty="0" smtClean="0"/>
          </a:p>
        </p:txBody>
      </p:sp>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b="6004"/>
          <a:stretch/>
        </p:blipFill>
        <p:spPr>
          <a:xfrm>
            <a:off x="4613839" y="1124744"/>
            <a:ext cx="4054401" cy="5081285"/>
          </a:xfrm>
          <a:prstGeom prst="rect">
            <a:avLst/>
          </a:prstGeom>
          <a:effectLst/>
        </p:spPr>
      </p:pic>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t="8511" b="10280"/>
          <a:stretch/>
        </p:blipFill>
        <p:spPr>
          <a:xfrm>
            <a:off x="554283" y="1124744"/>
            <a:ext cx="3970785" cy="2418477"/>
          </a:xfrm>
          <a:prstGeom prst="rect">
            <a:avLst/>
          </a:prstGeom>
          <a:effectLst/>
        </p:spPr>
      </p:pic>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l="1" t="4529" r="395" b="10194"/>
          <a:stretch/>
        </p:blipFill>
        <p:spPr>
          <a:xfrm>
            <a:off x="538462" y="3646175"/>
            <a:ext cx="3986606" cy="2559854"/>
          </a:xfrm>
          <a:prstGeom prst="rect">
            <a:avLst/>
          </a:prstGeom>
          <a:effectLst/>
        </p:spPr>
      </p:pic>
    </p:spTree>
    <p:extLst>
      <p:ext uri="{BB962C8B-B14F-4D97-AF65-F5344CB8AC3E}">
        <p14:creationId xmlns:p14="http://schemas.microsoft.com/office/powerpoint/2010/main" val="325578321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475656" y="260648"/>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sp>
        <p:nvSpPr>
          <p:cNvPr id="8197" name="Прямоугольник 7"/>
          <p:cNvSpPr>
            <a:spLocks noChangeArrowheads="1"/>
          </p:cNvSpPr>
          <p:nvPr/>
        </p:nvSpPr>
        <p:spPr bwMode="auto">
          <a:xfrm>
            <a:off x="251520" y="1196752"/>
            <a:ext cx="5256584" cy="523220"/>
          </a:xfrm>
          <a:prstGeom prst="rect">
            <a:avLst/>
          </a:prstGeom>
          <a:noFill/>
          <a:ln w="9525">
            <a:noFill/>
            <a:miter lim="800000"/>
            <a:headEnd/>
            <a:tailEnd/>
          </a:ln>
        </p:spPr>
        <p:txBody>
          <a:bodyPr wrap="square">
            <a:spAutoFit/>
          </a:bodyPr>
          <a:lstStyle/>
          <a:p>
            <a:r>
              <a:rPr lang="ru-RU" altLang="ru-RU" sz="2800" b="1" dirty="0" smtClean="0">
                <a:solidFill>
                  <a:srgbClr val="FF0000"/>
                </a:solidFill>
                <a:latin typeface="Arial" charset="0"/>
                <a:cs typeface="Arial" charset="0"/>
              </a:rPr>
              <a:t>Дорожная деятельность</a:t>
            </a:r>
            <a:endParaRPr lang="ru-RU" altLang="ru-RU" sz="2800" b="1" dirty="0">
              <a:solidFill>
                <a:srgbClr val="FF0000"/>
              </a:solidFill>
              <a:latin typeface="Arial" charset="0"/>
              <a:cs typeface="Arial"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60417" name="Rectangle 1"/>
          <p:cNvSpPr>
            <a:spLocks noChangeArrowheads="1"/>
          </p:cNvSpPr>
          <p:nvPr/>
        </p:nvSpPr>
        <p:spPr bwMode="auto">
          <a:xfrm>
            <a:off x="367601" y="1698485"/>
            <a:ext cx="3888431"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ctr" defTabSz="914400" rtl="0" eaLnBrk="0" fontAlgn="base" latinLnBrk="0" hangingPunct="0">
              <a:lnSpc>
                <a:spcPct val="100000"/>
              </a:lnSpc>
              <a:spcBef>
                <a:spcPct val="0"/>
              </a:spcBef>
              <a:spcAft>
                <a:spcPct val="0"/>
              </a:spcAft>
              <a:buClrTx/>
              <a:buSzTx/>
              <a:buFontTx/>
              <a:buNone/>
              <a:tabLst/>
            </a:pPr>
            <a:r>
              <a:rPr kumimoji="0" lang="ru-RU"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 </a:t>
            </a:r>
            <a:r>
              <a:rPr kumimoji="0" lang="ru-RU"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2023 </a:t>
            </a:r>
            <a:r>
              <a:rPr kumimoji="0" lang="ru-RU"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год проведен </a:t>
            </a:r>
            <a:r>
              <a:rPr kumimoji="0" lang="ru-RU"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ремонт</a:t>
            </a:r>
            <a:r>
              <a:rPr kumimoji="0" lang="ru-RU" sz="2400" b="0" i="1"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ru-RU"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автомобильных </a:t>
            </a:r>
            <a:r>
              <a:rPr kumimoji="0" lang="ru-RU"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дорог общего пользования местного значения:</a:t>
            </a:r>
          </a:p>
          <a:p>
            <a:pPr marL="0" marR="0" lvl="0" indent="228600" algn="just"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Ул.</a:t>
            </a:r>
            <a:r>
              <a:rPr kumimoji="0" lang="ru-RU"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Пляжная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a:t>
            </a:r>
            <a:r>
              <a:rPr lang="ru-RU" sz="2000" dirty="0" err="1" smtClean="0">
                <a:latin typeface="Times New Roman" pitchFamily="18" charset="0"/>
                <a:ea typeface="Calibri" pitchFamily="34" charset="0"/>
                <a:cs typeface="Times New Roman" pitchFamily="18" charset="0"/>
              </a:rPr>
              <a:t>гп</a:t>
            </a:r>
            <a:r>
              <a:rPr lang="ru-RU" sz="2000" dirty="0" smtClean="0">
                <a:latin typeface="Times New Roman" pitchFamily="18" charset="0"/>
                <a:ea typeface="Calibri" pitchFamily="34" charset="0"/>
                <a:cs typeface="Times New Roman" pitchFamily="18" charset="0"/>
              </a:rPr>
              <a:t>. Лебяжье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асфальтобетонном исполнении.</a:t>
            </a:r>
          </a:p>
          <a:p>
            <a:pPr marL="0" marR="0" lvl="0" indent="0" algn="just" defTabSz="914400" rtl="0" eaLnBrk="0" fontAlgn="base" latinLnBrk="0" hangingPunct="0">
              <a:lnSpc>
                <a:spcPct val="100000"/>
              </a:lnSpc>
              <a:spcBef>
                <a:spcPct val="0"/>
              </a:spcBef>
              <a:spcAft>
                <a:spcPct val="0"/>
              </a:spcAft>
              <a:buClrTx/>
              <a:buSzTx/>
              <a:tabLst/>
            </a:pPr>
            <a:endParaRPr kumimoji="0" lang="ru-RU"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Ул. </a:t>
            </a:r>
            <a:r>
              <a:rPr lang="ru-RU" sz="2000" dirty="0" smtClean="0">
                <a:latin typeface="Times New Roman" pitchFamily="18" charset="0"/>
                <a:ea typeface="Calibri" pitchFamily="34" charset="0"/>
                <a:cs typeface="Times New Roman" pitchFamily="18" charset="0"/>
              </a:rPr>
              <a:t>Первомайская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гп</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Лебяжье в </a:t>
            </a:r>
            <a:r>
              <a:rPr lang="ru-RU" sz="2000" dirty="0" smtClean="0">
                <a:latin typeface="Times New Roman" pitchFamily="18" charset="0"/>
                <a:ea typeface="Calibri" pitchFamily="34" charset="0"/>
                <a:cs typeface="Times New Roman" pitchFamily="18" charset="0"/>
              </a:rPr>
              <a:t>асфальтобетонном</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исполнении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tabLst/>
            </a:pPr>
            <a:endPar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algn="just" eaLnBrk="0" hangingPunct="0">
              <a:buFontTx/>
              <a:buChar char="•"/>
            </a:pPr>
            <a:r>
              <a:rPr lang="ru-RU" sz="2000" dirty="0">
                <a:latin typeface="Times New Roman" pitchFamily="18" charset="0"/>
                <a:ea typeface="Calibri" pitchFamily="34" charset="0"/>
                <a:cs typeface="Times New Roman" pitchFamily="18" charset="0"/>
              </a:rPr>
              <a:t>Ул. </a:t>
            </a:r>
            <a:r>
              <a:rPr lang="ru-RU" sz="2000" dirty="0" smtClean="0">
                <a:latin typeface="Times New Roman" pitchFamily="18" charset="0"/>
                <a:ea typeface="Calibri" pitchFamily="34" charset="0"/>
                <a:cs typeface="Times New Roman" pitchFamily="18" charset="0"/>
              </a:rPr>
              <a:t>Костылева в </a:t>
            </a:r>
            <a:r>
              <a:rPr lang="ru-RU" sz="2000" dirty="0" err="1" smtClean="0">
                <a:latin typeface="Times New Roman" pitchFamily="18" charset="0"/>
                <a:ea typeface="Calibri" pitchFamily="34" charset="0"/>
                <a:cs typeface="Times New Roman" pitchFamily="18" charset="0"/>
              </a:rPr>
              <a:t>д.Борки</a:t>
            </a:r>
            <a:r>
              <a:rPr lang="ru-RU" sz="2000" dirty="0" smtClean="0">
                <a:latin typeface="Times New Roman" pitchFamily="18" charset="0"/>
                <a:ea typeface="Calibri" pitchFamily="34" charset="0"/>
                <a:cs typeface="Times New Roman" pitchFamily="18" charset="0"/>
              </a:rPr>
              <a:t> </a:t>
            </a:r>
          </a:p>
          <a:p>
            <a:pPr algn="just" eaLnBrk="0" hangingPunct="0"/>
            <a:r>
              <a:rPr lang="ru-RU" sz="2000" dirty="0" smtClean="0">
                <a:latin typeface="Times New Roman" pitchFamily="18" charset="0"/>
                <a:ea typeface="Calibri" pitchFamily="34" charset="0"/>
                <a:cs typeface="Times New Roman" pitchFamily="18" charset="0"/>
              </a:rPr>
              <a:t>в асфальтобетонном </a:t>
            </a:r>
            <a:r>
              <a:rPr lang="ru-RU" sz="2000" dirty="0">
                <a:latin typeface="Times New Roman" pitchFamily="18" charset="0"/>
                <a:ea typeface="Calibri" pitchFamily="34" charset="0"/>
                <a:cs typeface="Times New Roman" pitchFamily="18" charset="0"/>
              </a:rPr>
              <a:t>исполнении.</a:t>
            </a:r>
            <a:endParaRPr lang="ru-RU" sz="2000" dirty="0"/>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ru-RU" sz="2400" b="0" i="0" u="none" strike="noStrike" cap="none" normalizeH="0" baseline="0" dirty="0" smtClean="0">
              <a:ln>
                <a:noFill/>
              </a:ln>
              <a:solidFill>
                <a:schemeClr val="tx1"/>
              </a:solidFill>
              <a:effectLst/>
              <a:latin typeface="Calibri" pitchFamily="34" charset="0"/>
            </a:endParaRP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50681" y="1049151"/>
            <a:ext cx="4217081" cy="5622773"/>
          </a:xfrm>
          <a:prstGeom prst="rect">
            <a:avLst/>
          </a:prstGeom>
          <a:effectLst>
            <a:softEdge rad="31750"/>
          </a:effec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494062" y="49379"/>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sp>
        <p:nvSpPr>
          <p:cNvPr id="8197" name="Прямоугольник 7"/>
          <p:cNvSpPr>
            <a:spLocks noChangeArrowheads="1"/>
          </p:cNvSpPr>
          <p:nvPr/>
        </p:nvSpPr>
        <p:spPr bwMode="auto">
          <a:xfrm>
            <a:off x="1688115" y="510280"/>
            <a:ext cx="5256584" cy="584775"/>
          </a:xfrm>
          <a:prstGeom prst="rect">
            <a:avLst/>
          </a:prstGeom>
          <a:noFill/>
          <a:ln w="9525">
            <a:noFill/>
            <a:miter lim="800000"/>
            <a:headEnd/>
            <a:tailEnd/>
          </a:ln>
        </p:spPr>
        <p:txBody>
          <a:bodyPr wrap="square">
            <a:spAutoFit/>
          </a:bodyPr>
          <a:lstStyle/>
          <a:p>
            <a:pPr algn="ctr"/>
            <a:r>
              <a:rPr lang="ru-RU" altLang="ru-RU" sz="3200" b="1" dirty="0" smtClean="0">
                <a:solidFill>
                  <a:srgbClr val="0070C0"/>
                </a:solidFill>
                <a:latin typeface="Arial" charset="0"/>
                <a:cs typeface="Arial" charset="0"/>
              </a:rPr>
              <a:t>Газификация</a:t>
            </a:r>
            <a:endParaRPr lang="ru-RU" altLang="ru-RU" sz="3200" b="1" dirty="0">
              <a:solidFill>
                <a:srgbClr val="0070C0"/>
              </a:solidFill>
              <a:latin typeface="Arial" charset="0"/>
              <a:cs typeface="Arial"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60417" name="Rectangle 1"/>
          <p:cNvSpPr>
            <a:spLocks noChangeArrowheads="1"/>
          </p:cNvSpPr>
          <p:nvPr/>
        </p:nvSpPr>
        <p:spPr bwMode="auto">
          <a:xfrm>
            <a:off x="1324831" y="1916832"/>
            <a:ext cx="7329818"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lang="ru-RU" sz="2400" dirty="0" smtClean="0">
                <a:latin typeface="Times New Roman" pitchFamily="18" charset="0"/>
                <a:ea typeface="Calibri" pitchFamily="34" charset="0"/>
                <a:cs typeface="Times New Roman" pitchFamily="18" charset="0"/>
              </a:rPr>
              <a:t>Распределительный газопровод к жилым домам по </a:t>
            </a:r>
            <a:r>
              <a:rPr lang="ru-RU" sz="2400" dirty="0" err="1" smtClean="0">
                <a:latin typeface="Times New Roman" pitchFamily="18" charset="0"/>
                <a:ea typeface="Calibri" pitchFamily="34" charset="0"/>
                <a:cs typeface="Times New Roman" pitchFamily="18" charset="0"/>
              </a:rPr>
              <a:t>ул.Мира</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ул.Степаняна</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ул.Сосновая</a:t>
            </a:r>
            <a:endPar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ru-RU" sz="2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tabLst/>
            </a:pP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Распределительный</a:t>
            </a:r>
            <a:r>
              <a:rPr kumimoji="0" lang="ru-RU" sz="2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газопровод к жилым домам по ул. Флотская и п. Лебяжье </a:t>
            </a:r>
            <a:endPar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ru-RU" sz="2400" b="0" i="0" u="none" strike="noStrike" cap="none" normalizeH="0" baseline="0" dirty="0" smtClean="0">
              <a:ln>
                <a:noFill/>
              </a:ln>
              <a:solidFill>
                <a:schemeClr val="tx1"/>
              </a:solidFill>
              <a:effectLst/>
              <a:latin typeface="Calibri" pitchFamily="34" charset="0"/>
            </a:endParaRPr>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19340" b="21807"/>
          <a:stretch/>
        </p:blipFill>
        <p:spPr>
          <a:xfrm>
            <a:off x="1763688" y="4118214"/>
            <a:ext cx="5178152" cy="2739785"/>
          </a:xfrm>
          <a:prstGeom prst="rect">
            <a:avLst/>
          </a:prstGeom>
        </p:spPr>
      </p:pic>
      <p:sp>
        <p:nvSpPr>
          <p:cNvPr id="8" name="Прямоугольник 7"/>
          <p:cNvSpPr/>
          <p:nvPr/>
        </p:nvSpPr>
        <p:spPr>
          <a:xfrm>
            <a:off x="1043607" y="1033500"/>
            <a:ext cx="7473833" cy="461665"/>
          </a:xfrm>
          <a:prstGeom prst="rect">
            <a:avLst/>
          </a:prstGeom>
        </p:spPr>
        <p:txBody>
          <a:bodyPr wrap="square">
            <a:spAutoFit/>
          </a:bodyPr>
          <a:lstStyle/>
          <a:p>
            <a:pPr lvl="0" indent="228600" algn="ctr" eaLnBrk="0" hangingPunct="0"/>
            <a:r>
              <a:rPr lang="ru-RU" sz="2400" dirty="0"/>
              <a:t>В 2023 году произведены испытания и пуск газа в:</a:t>
            </a: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19" y="1952654"/>
            <a:ext cx="836965" cy="836965"/>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026" y="3031595"/>
            <a:ext cx="795158" cy="795158"/>
          </a:xfrm>
          <a:prstGeom prst="rect">
            <a:avLst/>
          </a:prstGeom>
        </p:spPr>
      </p:pic>
    </p:spTree>
    <p:extLst>
      <p:ext uri="{BB962C8B-B14F-4D97-AF65-F5344CB8AC3E}">
        <p14:creationId xmlns:p14="http://schemas.microsoft.com/office/powerpoint/2010/main" val="309505259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475656" y="3328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sp>
        <p:nvSpPr>
          <p:cNvPr id="8197" name="Прямоугольник 7"/>
          <p:cNvSpPr>
            <a:spLocks noChangeArrowheads="1"/>
          </p:cNvSpPr>
          <p:nvPr/>
        </p:nvSpPr>
        <p:spPr bwMode="auto">
          <a:xfrm>
            <a:off x="366210" y="405291"/>
            <a:ext cx="8798161" cy="830997"/>
          </a:xfrm>
          <a:prstGeom prst="rect">
            <a:avLst/>
          </a:prstGeom>
          <a:noFill/>
          <a:ln w="9525">
            <a:noFill/>
            <a:miter lim="800000"/>
            <a:headEnd/>
            <a:tailEnd/>
          </a:ln>
        </p:spPr>
        <p:txBody>
          <a:bodyPr wrap="square">
            <a:spAutoFit/>
          </a:bodyPr>
          <a:lstStyle/>
          <a:p>
            <a:pPr algn="ctr"/>
            <a:r>
              <a:rPr lang="ru-RU" altLang="ru-RU" sz="2400" b="1" dirty="0" smtClean="0">
                <a:solidFill>
                  <a:srgbClr val="FF0000"/>
                </a:solidFill>
                <a:latin typeface="Arial" charset="0"/>
                <a:cs typeface="Arial" charset="0"/>
              </a:rPr>
              <a:t>Результаты проведенной работы</a:t>
            </a:r>
          </a:p>
          <a:p>
            <a:pPr algn="ctr"/>
            <a:r>
              <a:rPr lang="ru-RU" altLang="ru-RU" sz="2400" b="1" dirty="0" smtClean="0">
                <a:solidFill>
                  <a:srgbClr val="FF0000"/>
                </a:solidFill>
                <a:latin typeface="Arial" charset="0"/>
                <a:cs typeface="Arial" charset="0"/>
              </a:rPr>
              <a:t> по просьбам граждан</a:t>
            </a:r>
            <a:endParaRPr lang="ru-RU" altLang="ru-RU" sz="2400" b="1" dirty="0">
              <a:solidFill>
                <a:srgbClr val="FF0000"/>
              </a:solidFill>
              <a:latin typeface="Arial" charset="0"/>
              <a:cs typeface="Arial"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60417" name="Rectangle 1"/>
          <p:cNvSpPr>
            <a:spLocks noChangeArrowheads="1"/>
          </p:cNvSpPr>
          <p:nvPr/>
        </p:nvSpPr>
        <p:spPr bwMode="auto">
          <a:xfrm>
            <a:off x="508941" y="1235661"/>
            <a:ext cx="8784976"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buFont typeface="Wingdings" panose="05000000000000000000" pitchFamily="2" charset="2"/>
              <a:buChar char="ü"/>
            </a:pPr>
            <a:r>
              <a:rPr lang="ru-RU" dirty="0" smtClean="0"/>
              <a:t> Участок </a:t>
            </a:r>
            <a:r>
              <a:rPr lang="ru-RU" dirty="0"/>
              <a:t>дороги в Лебяжье: Советская – Боровая, Приморская - Лоцманская (совместно с ГКУ «</a:t>
            </a:r>
            <a:r>
              <a:rPr lang="ru-RU" dirty="0" err="1"/>
              <a:t>Ленавтодор</a:t>
            </a:r>
            <a:r>
              <a:rPr lang="ru-RU" dirty="0"/>
              <a:t>» организованы знаки пешеходного перехода </a:t>
            </a:r>
            <a:r>
              <a:rPr lang="ru-RU" dirty="0" smtClean="0"/>
              <a:t>);</a:t>
            </a:r>
          </a:p>
          <a:p>
            <a:pPr marL="285750" indent="-285750">
              <a:buFont typeface="Wingdings" panose="05000000000000000000" pitchFamily="2" charset="2"/>
              <a:buChar char="ü"/>
            </a:pPr>
            <a:endParaRPr lang="ru-RU" dirty="0"/>
          </a:p>
          <a:p>
            <a:pPr marL="285750" indent="-285750">
              <a:buFont typeface="Wingdings" panose="05000000000000000000" pitchFamily="2" charset="2"/>
              <a:buChar char="ü"/>
            </a:pPr>
            <a:r>
              <a:rPr lang="ru-RU" dirty="0" smtClean="0"/>
              <a:t> </a:t>
            </a:r>
            <a:r>
              <a:rPr lang="ru-RU" dirty="0"/>
              <a:t>Заменена разбитая дренажная труба на ул. Южная</a:t>
            </a:r>
            <a:r>
              <a:rPr lang="ru-RU" dirty="0" smtClean="0"/>
              <a:t>;</a:t>
            </a:r>
          </a:p>
          <a:p>
            <a:pPr marL="285750" indent="-285750">
              <a:buFont typeface="Wingdings" panose="05000000000000000000" pitchFamily="2" charset="2"/>
              <a:buChar char="ü"/>
            </a:pPr>
            <a:endParaRPr lang="ru-RU" dirty="0"/>
          </a:p>
          <a:p>
            <a:pPr marL="285750" indent="-285750">
              <a:buFont typeface="Wingdings" panose="05000000000000000000" pitchFamily="2" charset="2"/>
              <a:buChar char="ü"/>
            </a:pPr>
            <a:r>
              <a:rPr lang="ru-RU" dirty="0" smtClean="0"/>
              <a:t>Организован </a:t>
            </a:r>
            <a:r>
              <a:rPr lang="ru-RU" dirty="0"/>
              <a:t>вывоз строительного мусора по просьбе </a:t>
            </a:r>
            <a:r>
              <a:rPr lang="ru-RU" dirty="0" smtClean="0"/>
              <a:t>погорельцев</a:t>
            </a:r>
            <a:endParaRPr lang="ru-RU" dirty="0"/>
          </a:p>
          <a:p>
            <a:pPr marL="342900" marR="0" lvl="0" indent="-342900"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endParaRPr kumimoji="0" lang="ru-RU" sz="2400" b="0" i="0" u="none" strike="noStrike" cap="none" normalizeH="0" baseline="0" dirty="0" smtClean="0">
              <a:ln>
                <a:noFill/>
              </a:ln>
              <a:solidFill>
                <a:schemeClr val="tx1"/>
              </a:solidFill>
              <a:effectLst/>
              <a:latin typeface="Calibri" pitchFamily="34"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4852" y="3089009"/>
            <a:ext cx="2762525" cy="2078800"/>
          </a:xfrm>
          <a:prstGeom prst="rect">
            <a:avLst/>
          </a:prstGeom>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t="13047" b="11256"/>
          <a:stretch/>
        </p:blipFill>
        <p:spPr>
          <a:xfrm>
            <a:off x="1901714" y="5217674"/>
            <a:ext cx="2762525" cy="157362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9826" y="3089009"/>
            <a:ext cx="2762525" cy="2078800"/>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941" y="3110312"/>
            <a:ext cx="2762525" cy="2078800"/>
          </a:xfrm>
          <a:prstGeom prst="rect">
            <a:avLst/>
          </a:prstGeom>
        </p:spPr>
      </p:pic>
      <p:pic>
        <p:nvPicPr>
          <p:cNvPr id="9" name="Рисунок 8"/>
          <p:cNvPicPr>
            <a:picLocks noChangeAspect="1"/>
          </p:cNvPicPr>
          <p:nvPr/>
        </p:nvPicPr>
        <p:blipFill rotWithShape="1">
          <a:blip r:embed="rId7" cstate="print">
            <a:extLst>
              <a:ext uri="{28A0092B-C50C-407E-A947-70E740481C1C}">
                <a14:useLocalDpi xmlns:a14="http://schemas.microsoft.com/office/drawing/2010/main" val="0"/>
              </a:ext>
            </a:extLst>
          </a:blip>
          <a:srcRect t="12414" b="9153"/>
          <a:stretch/>
        </p:blipFill>
        <p:spPr>
          <a:xfrm>
            <a:off x="4723369" y="5217674"/>
            <a:ext cx="2675136" cy="1573621"/>
          </a:xfrm>
          <a:prstGeom prst="rect">
            <a:avLst/>
          </a:prstGeom>
        </p:spPr>
      </p:pic>
    </p:spTree>
    <p:extLst>
      <p:ext uri="{BB962C8B-B14F-4D97-AF65-F5344CB8AC3E}">
        <p14:creationId xmlns:p14="http://schemas.microsoft.com/office/powerpoint/2010/main" val="379179167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475656" y="260648"/>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sp>
        <p:nvSpPr>
          <p:cNvPr id="8197" name="Прямоугольник 7"/>
          <p:cNvSpPr>
            <a:spLocks noChangeArrowheads="1"/>
          </p:cNvSpPr>
          <p:nvPr/>
        </p:nvSpPr>
        <p:spPr bwMode="auto">
          <a:xfrm>
            <a:off x="251519" y="1196752"/>
            <a:ext cx="8798161" cy="461665"/>
          </a:xfrm>
          <a:prstGeom prst="rect">
            <a:avLst/>
          </a:prstGeom>
          <a:noFill/>
          <a:ln w="9525">
            <a:noFill/>
            <a:miter lim="800000"/>
            <a:headEnd/>
            <a:tailEnd/>
          </a:ln>
        </p:spPr>
        <p:txBody>
          <a:bodyPr wrap="square">
            <a:spAutoFit/>
          </a:bodyPr>
          <a:lstStyle/>
          <a:p>
            <a:pPr algn="ctr"/>
            <a:r>
              <a:rPr lang="ru-RU" altLang="ru-RU" sz="2400" b="1" dirty="0" smtClean="0">
                <a:solidFill>
                  <a:srgbClr val="FF0000"/>
                </a:solidFill>
                <a:latin typeface="Arial" charset="0"/>
                <a:cs typeface="Arial" charset="0"/>
              </a:rPr>
              <a:t>Результаты проведенной работы по просьбам граждан</a:t>
            </a:r>
            <a:endParaRPr lang="ru-RU" altLang="ru-RU" sz="2400" b="1" dirty="0">
              <a:solidFill>
                <a:srgbClr val="FF0000"/>
              </a:solidFill>
              <a:latin typeface="Arial" charset="0"/>
              <a:cs typeface="Arial"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60417" name="Rectangle 1"/>
          <p:cNvSpPr>
            <a:spLocks noChangeArrowheads="1"/>
          </p:cNvSpPr>
          <p:nvPr/>
        </p:nvSpPr>
        <p:spPr bwMode="auto">
          <a:xfrm>
            <a:off x="404264" y="1663799"/>
            <a:ext cx="8784976"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buFont typeface="Wingdings" panose="05000000000000000000" pitchFamily="2" charset="2"/>
              <a:buChar char="ü"/>
            </a:pPr>
            <a:r>
              <a:rPr lang="ru-RU" dirty="0" smtClean="0"/>
              <a:t>Реализованы </a:t>
            </a:r>
            <a:r>
              <a:rPr lang="ru-RU" dirty="0"/>
              <a:t>работы по реконструкции дренажной системы вдоль благоустроенной территории «Птичья площадь» до угла дома № 73 по ул. Пляжная</a:t>
            </a:r>
            <a:r>
              <a:rPr lang="ru-RU" dirty="0" smtClean="0"/>
              <a:t>.</a:t>
            </a:r>
          </a:p>
          <a:p>
            <a:pPr marL="285750" indent="-285750">
              <a:buFont typeface="Wingdings" panose="05000000000000000000" pitchFamily="2" charset="2"/>
              <a:buChar char="ü"/>
            </a:pPr>
            <a:endParaRPr lang="ru-RU" dirty="0"/>
          </a:p>
          <a:p>
            <a:pPr marL="285750" indent="-285750">
              <a:buFont typeface="Wingdings" panose="05000000000000000000" pitchFamily="2" charset="2"/>
              <a:buChar char="ü"/>
            </a:pPr>
            <a:r>
              <a:rPr lang="ru-RU" dirty="0" smtClean="0"/>
              <a:t>В </a:t>
            </a:r>
            <a:r>
              <a:rPr lang="ru-RU" dirty="0"/>
              <a:t>связи с обращениями граждан оказано содействие по завершению процедуры подключения к сетям газораспределения и пуск газа в частные дома по ул. Сосновая, ул. Степаняна и ул. </a:t>
            </a:r>
            <a:r>
              <a:rPr lang="ru-RU" dirty="0" err="1"/>
              <a:t>Красногорская</a:t>
            </a:r>
            <a:r>
              <a:rPr lang="ru-RU" dirty="0"/>
              <a:t> в </a:t>
            </a:r>
            <a:r>
              <a:rPr lang="ru-RU" dirty="0" err="1"/>
              <a:t>гп</a:t>
            </a:r>
            <a:r>
              <a:rPr lang="ru-RU" dirty="0"/>
              <a:t>. Лебяжье </a:t>
            </a:r>
          </a:p>
          <a:p>
            <a:pPr marL="0" marR="0" lvl="0" indent="0" defTabSz="914400" rtl="0" eaLnBrk="0" fontAlgn="base" latinLnBrk="0" hangingPunct="0">
              <a:lnSpc>
                <a:spcPct val="100000"/>
              </a:lnSpc>
              <a:spcBef>
                <a:spcPct val="0"/>
              </a:spcBef>
              <a:spcAft>
                <a:spcPct val="0"/>
              </a:spcAft>
              <a:buClrTx/>
              <a:buSzTx/>
              <a:tabLst/>
            </a:pPr>
            <a:endParaRPr kumimoji="0" lang="ru-RU" sz="2400" b="0" i="0" u="none" strike="noStrike" cap="none" normalizeH="0" baseline="0" dirty="0" smtClean="0">
              <a:ln>
                <a:noFill/>
              </a:ln>
              <a:solidFill>
                <a:schemeClr val="tx1"/>
              </a:solidFill>
              <a:effectLst/>
              <a:latin typeface="Calibri" pitchFamily="34" charset="0"/>
            </a:endParaRPr>
          </a:p>
        </p:txBody>
      </p: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17056" r="-1"/>
          <a:stretch/>
        </p:blipFill>
        <p:spPr>
          <a:xfrm>
            <a:off x="40261" y="3571931"/>
            <a:ext cx="2022533" cy="3251200"/>
          </a:xfrm>
          <a:prstGeom prst="rect">
            <a:avLst/>
          </a:prstGeom>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t="201"/>
          <a:stretch/>
        </p:blipFill>
        <p:spPr>
          <a:xfrm>
            <a:off x="2131278" y="3571930"/>
            <a:ext cx="2438400" cy="3244665"/>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r="14825"/>
          <a:stretch/>
        </p:blipFill>
        <p:spPr>
          <a:xfrm>
            <a:off x="4650599" y="3571931"/>
            <a:ext cx="2076888" cy="3251200"/>
          </a:xfrm>
          <a:prstGeom prst="rect">
            <a:avLst/>
          </a:prstGeom>
        </p:spPr>
      </p:pic>
      <p:pic>
        <p:nvPicPr>
          <p:cNvPr id="6" name="Рисунок 5"/>
          <p:cNvPicPr>
            <a:picLocks noChangeAspect="1"/>
          </p:cNvPicPr>
          <p:nvPr/>
        </p:nvPicPr>
        <p:blipFill rotWithShape="1">
          <a:blip r:embed="rId6" cstate="print">
            <a:extLst>
              <a:ext uri="{28A0092B-C50C-407E-A947-70E740481C1C}">
                <a14:useLocalDpi xmlns:a14="http://schemas.microsoft.com/office/drawing/2010/main" val="0"/>
              </a:ext>
            </a:extLst>
          </a:blip>
          <a:srcRect l="5974"/>
          <a:stretch/>
        </p:blipFill>
        <p:spPr>
          <a:xfrm>
            <a:off x="6794205" y="3565396"/>
            <a:ext cx="2292738" cy="3251200"/>
          </a:xfrm>
          <a:prstGeom prst="rect">
            <a:avLst/>
          </a:prstGeom>
        </p:spPr>
      </p:pic>
    </p:spTree>
    <p:extLst>
      <p:ext uri="{BB962C8B-B14F-4D97-AF65-F5344CB8AC3E}">
        <p14:creationId xmlns:p14="http://schemas.microsoft.com/office/powerpoint/2010/main" val="145850316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475656" y="260648"/>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sp>
        <p:nvSpPr>
          <p:cNvPr id="8197" name="Прямоугольник 7"/>
          <p:cNvSpPr>
            <a:spLocks noChangeArrowheads="1"/>
          </p:cNvSpPr>
          <p:nvPr/>
        </p:nvSpPr>
        <p:spPr bwMode="auto">
          <a:xfrm>
            <a:off x="251519" y="1196752"/>
            <a:ext cx="8798161" cy="461665"/>
          </a:xfrm>
          <a:prstGeom prst="rect">
            <a:avLst/>
          </a:prstGeom>
          <a:noFill/>
          <a:ln w="9525">
            <a:noFill/>
            <a:miter lim="800000"/>
            <a:headEnd/>
            <a:tailEnd/>
          </a:ln>
        </p:spPr>
        <p:txBody>
          <a:bodyPr wrap="square">
            <a:spAutoFit/>
          </a:bodyPr>
          <a:lstStyle/>
          <a:p>
            <a:pPr algn="ctr"/>
            <a:r>
              <a:rPr lang="ru-RU" altLang="ru-RU" sz="2400" b="1" dirty="0" smtClean="0">
                <a:solidFill>
                  <a:srgbClr val="FF0000"/>
                </a:solidFill>
                <a:latin typeface="Arial" charset="0"/>
                <a:cs typeface="Arial" charset="0"/>
              </a:rPr>
              <a:t>Результаты проведенной работы по просьбам граждан</a:t>
            </a:r>
            <a:endParaRPr lang="ru-RU" altLang="ru-RU" sz="2400" b="1" dirty="0">
              <a:solidFill>
                <a:srgbClr val="FF0000"/>
              </a:solidFill>
              <a:latin typeface="Arial" charset="0"/>
              <a:cs typeface="Arial"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60417" name="Rectangle 1"/>
          <p:cNvSpPr>
            <a:spLocks noChangeArrowheads="1"/>
          </p:cNvSpPr>
          <p:nvPr/>
        </p:nvSpPr>
        <p:spPr bwMode="auto">
          <a:xfrm>
            <a:off x="359024" y="1658417"/>
            <a:ext cx="8784976"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buFont typeface="Wingdings" panose="05000000000000000000" pitchFamily="2" charset="2"/>
              <a:buChar char="ü"/>
            </a:pPr>
            <a:r>
              <a:rPr lang="ru-RU" dirty="0" smtClean="0"/>
              <a:t>Предоставление </a:t>
            </a:r>
            <a:r>
              <a:rPr lang="ru-RU" dirty="0"/>
              <a:t>нового дровяника по просьбе жителей маневренного фонда, проживающих на ул. </a:t>
            </a:r>
            <a:r>
              <a:rPr lang="ru-RU" dirty="0" smtClean="0"/>
              <a:t>Приморская</a:t>
            </a:r>
          </a:p>
          <a:p>
            <a:pPr marL="285750" indent="-285750">
              <a:buFont typeface="Wingdings" panose="05000000000000000000" pitchFamily="2" charset="2"/>
              <a:buChar char="ü"/>
            </a:pPr>
            <a:endParaRPr lang="ru-RU" dirty="0"/>
          </a:p>
          <a:p>
            <a:pPr marL="285750" indent="-285750">
              <a:buFont typeface="Wingdings" panose="05000000000000000000" pitchFamily="2" charset="2"/>
              <a:buChar char="ü"/>
            </a:pPr>
            <a:r>
              <a:rPr lang="ru-RU" dirty="0" smtClean="0"/>
              <a:t> </a:t>
            </a:r>
            <a:r>
              <a:rPr lang="ru-RU" dirty="0"/>
              <a:t>Разработан </a:t>
            </a:r>
            <a:r>
              <a:rPr lang="ru-RU" dirty="0" err="1"/>
              <a:t>техплан</a:t>
            </a:r>
            <a:r>
              <a:rPr lang="ru-RU" dirty="0"/>
              <a:t> и проект прохождения водоразборной трубы для водоснабжения районов Пески и Маяк в </a:t>
            </a:r>
            <a:r>
              <a:rPr lang="ru-RU" dirty="0" err="1"/>
              <a:t>гп</a:t>
            </a:r>
            <a:r>
              <a:rPr lang="ru-RU" dirty="0"/>
              <a:t>. Лебяжье для дальнейшей передачи в эксплуатацию ГУП «Водоканал Ленинградской области».</a:t>
            </a:r>
          </a:p>
          <a:p>
            <a:pPr marL="0" marR="0" lvl="0" indent="0" defTabSz="914400" rtl="0" eaLnBrk="0" fontAlgn="base" latinLnBrk="0" hangingPunct="0">
              <a:lnSpc>
                <a:spcPct val="100000"/>
              </a:lnSpc>
              <a:spcBef>
                <a:spcPct val="0"/>
              </a:spcBef>
              <a:spcAft>
                <a:spcPct val="0"/>
              </a:spcAft>
              <a:buClrTx/>
              <a:buSzTx/>
              <a:tabLst/>
            </a:pPr>
            <a:endParaRPr kumimoji="0" lang="ru-RU" sz="2400" b="0" i="0" u="none" strike="noStrike" cap="none" normalizeH="0" baseline="0" dirty="0" smtClean="0">
              <a:ln>
                <a:noFill/>
              </a:ln>
              <a:solidFill>
                <a:schemeClr val="tx1"/>
              </a:solidFill>
              <a:effectLst/>
              <a:latin typeface="Calibri" pitchFamily="34"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501007"/>
            <a:ext cx="4301233" cy="3225925"/>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0599" y="3501008"/>
            <a:ext cx="4301233" cy="3225925"/>
          </a:xfrm>
          <a:prstGeom prst="rect">
            <a:avLst/>
          </a:prstGeom>
        </p:spPr>
      </p:pic>
    </p:spTree>
    <p:extLst>
      <p:ext uri="{BB962C8B-B14F-4D97-AF65-F5344CB8AC3E}">
        <p14:creationId xmlns:p14="http://schemas.microsoft.com/office/powerpoint/2010/main" val="238392820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475656" y="260648"/>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26" name="Прямоугольник 25"/>
          <p:cNvSpPr/>
          <p:nvPr/>
        </p:nvSpPr>
        <p:spPr>
          <a:xfrm>
            <a:off x="359024" y="1052736"/>
            <a:ext cx="8784976" cy="569387"/>
          </a:xfrm>
          <a:prstGeom prst="rect">
            <a:avLst/>
          </a:prstGeom>
        </p:spPr>
        <p:txBody>
          <a:bodyPr wrap="square">
            <a:spAutoFit/>
          </a:bodyPr>
          <a:lstStyle/>
          <a:p>
            <a:r>
              <a:rPr lang="ru-RU" sz="3100" b="1" dirty="0" smtClean="0">
                <a:solidFill>
                  <a:srgbClr val="FF0000"/>
                </a:solidFill>
              </a:rPr>
              <a:t>МБУ «</a:t>
            </a:r>
            <a:r>
              <a:rPr lang="ru-RU" sz="3100" b="1" dirty="0" err="1" smtClean="0">
                <a:solidFill>
                  <a:srgbClr val="FF0000"/>
                </a:solidFill>
              </a:rPr>
              <a:t>Лебяженское</a:t>
            </a:r>
            <a:r>
              <a:rPr lang="ru-RU" sz="3100" b="1" dirty="0" smtClean="0">
                <a:solidFill>
                  <a:srgbClr val="FF0000"/>
                </a:solidFill>
              </a:rPr>
              <a:t> хозяйственное учреждение»</a:t>
            </a:r>
            <a:endParaRPr lang="ru-RU" sz="3100" b="1" dirty="0">
              <a:solidFill>
                <a:srgbClr val="FF0000"/>
              </a:solidFill>
            </a:endParaRPr>
          </a:p>
        </p:txBody>
      </p:sp>
      <p:sp>
        <p:nvSpPr>
          <p:cNvPr id="13" name="TextBox 12"/>
          <p:cNvSpPr txBox="1"/>
          <p:nvPr/>
        </p:nvSpPr>
        <p:spPr>
          <a:xfrm>
            <a:off x="359024" y="1655278"/>
            <a:ext cx="8496944" cy="5262979"/>
          </a:xfrm>
          <a:prstGeom prst="rect">
            <a:avLst/>
          </a:prstGeom>
          <a:noFill/>
        </p:spPr>
        <p:txBody>
          <a:bodyPr wrap="square" rtlCol="0">
            <a:spAutoFit/>
          </a:bodyPr>
          <a:lstStyle/>
          <a:p>
            <a:pPr marL="285750" indent="-285750" algn="ctr">
              <a:buFont typeface="Arial" panose="020B0604020202020204" pitchFamily="34" charset="0"/>
              <a:buChar char="•"/>
            </a:pPr>
            <a:r>
              <a:rPr lang="ru-RU" sz="1600" b="1" dirty="0" smtClean="0"/>
              <a:t> </a:t>
            </a:r>
            <a:r>
              <a:rPr lang="ru-RU" sz="1600" b="1" dirty="0"/>
              <a:t>В рамках основной деятельности производилась работа по уборке территории </a:t>
            </a:r>
            <a:r>
              <a:rPr lang="ru-RU" sz="1600" b="1" dirty="0" err="1"/>
              <a:t>Лебяженского</a:t>
            </a:r>
            <a:r>
              <a:rPr lang="ru-RU" sz="1600" b="1" dirty="0"/>
              <a:t> городского поселения, содержание площадок ТКО, деятельность по содержанию уличного освещения</a:t>
            </a:r>
            <a:r>
              <a:rPr lang="ru-RU" sz="1600" b="1" dirty="0" smtClean="0"/>
              <a:t>.</a:t>
            </a:r>
          </a:p>
          <a:p>
            <a:pPr marL="285750" indent="-285750" algn="ctr">
              <a:buFont typeface="Arial" panose="020B0604020202020204" pitchFamily="34" charset="0"/>
              <a:buChar char="•"/>
            </a:pPr>
            <a:endParaRPr lang="ru-RU" sz="1600" b="1" dirty="0"/>
          </a:p>
          <a:p>
            <a:pPr marL="285750" indent="-285750" algn="ctr">
              <a:buFont typeface="Arial" panose="020B0604020202020204" pitchFamily="34" charset="0"/>
              <a:buChar char="•"/>
            </a:pPr>
            <a:r>
              <a:rPr lang="ru-RU" sz="1600" b="1" dirty="0" smtClean="0"/>
              <a:t>Населению </a:t>
            </a:r>
            <a:r>
              <a:rPr lang="ru-RU" sz="1600" b="1" dirty="0"/>
              <a:t>бесперебойно предоставлялись услуги бани в д. Гора Валдай.</a:t>
            </a:r>
          </a:p>
          <a:p>
            <a:pPr algn="ctr"/>
            <a:r>
              <a:rPr lang="ru-RU" sz="1600" b="1" dirty="0"/>
              <a:t>В 2023 году был произведен расчет сметы для запланированного ремонта общественной бани в </a:t>
            </a:r>
            <a:r>
              <a:rPr lang="ru-RU" sz="1600" b="1" dirty="0" err="1"/>
              <a:t>пгт</a:t>
            </a:r>
            <a:r>
              <a:rPr lang="ru-RU" sz="1600" b="1" dirty="0"/>
              <a:t>. Лебяжье</a:t>
            </a:r>
            <a:r>
              <a:rPr lang="ru-RU" sz="1600" b="1" dirty="0" smtClean="0"/>
              <a:t>.</a:t>
            </a:r>
          </a:p>
          <a:p>
            <a:pPr algn="ctr"/>
            <a:endParaRPr lang="ru-RU" sz="1600" b="1" dirty="0"/>
          </a:p>
          <a:p>
            <a:pPr marL="285750" indent="-285750" algn="ctr">
              <a:buFont typeface="Arial" panose="020B0604020202020204" pitchFamily="34" charset="0"/>
              <a:buChar char="•"/>
            </a:pPr>
            <a:r>
              <a:rPr lang="ru-RU" sz="1600" b="1" dirty="0" smtClean="0"/>
              <a:t>На </a:t>
            </a:r>
            <a:r>
              <a:rPr lang="ru-RU" sz="1600" b="1" dirty="0"/>
              <a:t>всей территории поселения (691,72 км2: 9 деревень, 1 поселок городского типа) уборка территории: в летний период уборка и покос травы, в зимний период – расчистка от снега, посыпание </a:t>
            </a:r>
            <a:r>
              <a:rPr lang="ru-RU" sz="1600" b="1" dirty="0" err="1"/>
              <a:t>антискользящими</a:t>
            </a:r>
            <a:r>
              <a:rPr lang="ru-RU" sz="1600" b="1" dirty="0"/>
              <a:t> смесями</a:t>
            </a:r>
            <a:r>
              <a:rPr lang="ru-RU" sz="1600" b="1" dirty="0" smtClean="0"/>
              <a:t>.</a:t>
            </a:r>
          </a:p>
          <a:p>
            <a:pPr marL="285750" indent="-285750" algn="ctr">
              <a:buFont typeface="Arial" panose="020B0604020202020204" pitchFamily="34" charset="0"/>
              <a:buChar char="•"/>
            </a:pPr>
            <a:endParaRPr lang="ru-RU" sz="1600" b="1" dirty="0"/>
          </a:p>
          <a:p>
            <a:pPr marL="285750" indent="-285750" algn="ctr">
              <a:buFont typeface="Arial" panose="020B0604020202020204" pitchFamily="34" charset="0"/>
              <a:buChar char="•"/>
            </a:pPr>
            <a:r>
              <a:rPr lang="ru-RU" sz="1600" b="1" dirty="0" smtClean="0"/>
              <a:t>Содержание </a:t>
            </a:r>
            <a:r>
              <a:rPr lang="ru-RU" sz="1600" b="1" dirty="0"/>
              <a:t>памятников и мемориалов на территории поселения (покраска), ремонт и покраска детских площадок, содержание элементов благоустройства на территории поселения (отремонтирован пешеходный мост через р. Лебяжье по ул. Дальняя,  осуществлен ремонт дорожного покрытия на ул. Дальняя, проведен ремонт дренажа на ул. Приморская, в муниципальную квартиру на ул. </a:t>
            </a:r>
            <a:r>
              <a:rPr lang="ru-RU" sz="1600" b="1" dirty="0" err="1"/>
              <a:t>Путейная</a:t>
            </a:r>
            <a:r>
              <a:rPr lang="ru-RU" sz="1600" b="1" dirty="0"/>
              <a:t> проведен водопровод). </a:t>
            </a:r>
            <a:endParaRPr lang="ru-RU" sz="1600" b="1" dirty="0" smtClean="0"/>
          </a:p>
          <a:p>
            <a:pPr marL="285750" indent="-285750" algn="ctr">
              <a:buFont typeface="Arial" panose="020B0604020202020204" pitchFamily="34" charset="0"/>
              <a:buChar char="•"/>
            </a:pPr>
            <a:endParaRPr lang="ru-RU" sz="1600" b="1" dirty="0"/>
          </a:p>
          <a:p>
            <a:pPr marL="285750" indent="-285750" algn="ctr">
              <a:buFont typeface="Arial" panose="020B0604020202020204" pitchFamily="34" charset="0"/>
              <a:buChar char="•"/>
            </a:pPr>
            <a:r>
              <a:rPr lang="ru-RU" sz="1600" b="1" dirty="0" smtClean="0"/>
              <a:t>Ликвидация </a:t>
            </a:r>
            <a:r>
              <a:rPr lang="ru-RU" sz="1600" b="1" dirty="0"/>
              <a:t>несанкционированных свалок, спил аварийных и опасных деревьев (в том числе на коммерческой основе).</a:t>
            </a:r>
          </a:p>
          <a:p>
            <a:pPr algn="ctr">
              <a:buFont typeface="Arial" pitchFamily="34" charset="0"/>
              <a:buChar char="•"/>
            </a:pPr>
            <a:endParaRPr lang="ru-RU" sz="16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547813" y="246063"/>
            <a:ext cx="6750050" cy="511175"/>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sz="2400" dirty="0">
              <a:latin typeface="Arial" pitchFamily="34" charset="0"/>
              <a:cs typeface="Arial" pitchFamily="34" charset="0"/>
            </a:endParaRPr>
          </a:p>
        </p:txBody>
      </p:sp>
      <p:pic>
        <p:nvPicPr>
          <p:cNvPr id="22"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24" name="Прямоугольник 23"/>
          <p:cNvSpPr/>
          <p:nvPr/>
        </p:nvSpPr>
        <p:spPr>
          <a:xfrm>
            <a:off x="1619672" y="101540"/>
            <a:ext cx="6840760" cy="400110"/>
          </a:xfrm>
          <a:prstGeom prst="rect">
            <a:avLst/>
          </a:prstGeom>
        </p:spPr>
        <p:txBody>
          <a:bodyPr wrap="square">
            <a:spAutoFit/>
          </a:bodyPr>
          <a:lstStyle/>
          <a:p>
            <a:pPr fontAlgn="auto">
              <a:spcAft>
                <a:spcPts val="0"/>
              </a:spcAft>
              <a:defRPr/>
            </a:pPr>
            <a:r>
              <a:rPr lang="ru-RU" sz="2000" dirty="0">
                <a:solidFill>
                  <a:srgbClr val="002060"/>
                </a:solidFill>
                <a:latin typeface="Arial" pitchFamily="34" charset="0"/>
                <a:cs typeface="Arial" pitchFamily="34" charset="0"/>
              </a:rPr>
              <a:t>Администрация </a:t>
            </a:r>
            <a:r>
              <a:rPr lang="ru-RU" sz="2000" dirty="0" err="1">
                <a:solidFill>
                  <a:srgbClr val="002060"/>
                </a:solidFill>
                <a:latin typeface="Arial" pitchFamily="34" charset="0"/>
                <a:cs typeface="Arial" pitchFamily="34" charset="0"/>
              </a:rPr>
              <a:t>Лебяженского</a:t>
            </a:r>
            <a:r>
              <a:rPr lang="ru-RU" sz="2000" dirty="0">
                <a:solidFill>
                  <a:srgbClr val="002060"/>
                </a:solidFill>
                <a:latin typeface="Arial" pitchFamily="34" charset="0"/>
                <a:cs typeface="Arial" pitchFamily="34" charset="0"/>
              </a:rPr>
              <a:t> городского поселения</a:t>
            </a:r>
          </a:p>
        </p:txBody>
      </p:sp>
      <p:sp>
        <p:nvSpPr>
          <p:cNvPr id="59" name="TextBox 58"/>
          <p:cNvSpPr txBox="1"/>
          <p:nvPr/>
        </p:nvSpPr>
        <p:spPr>
          <a:xfrm>
            <a:off x="365620" y="1196752"/>
            <a:ext cx="8064896" cy="769441"/>
          </a:xfrm>
          <a:prstGeom prst="rect">
            <a:avLst/>
          </a:prstGeom>
          <a:noFill/>
        </p:spPr>
        <p:txBody>
          <a:bodyPr wrap="square" rtlCol="0">
            <a:spAutoFit/>
          </a:bodyPr>
          <a:lstStyle/>
          <a:p>
            <a:r>
              <a:rPr lang="ru-RU" sz="4400" b="1" dirty="0" smtClean="0">
                <a:solidFill>
                  <a:srgbClr val="FF0000"/>
                </a:solidFill>
              </a:rPr>
              <a:t>Бюджет. Доходная часть.</a:t>
            </a:r>
            <a:endParaRPr lang="ru-RU" sz="4400" b="1" dirty="0">
              <a:solidFill>
                <a:srgbClr val="FF0000"/>
              </a:solidFill>
            </a:endParaRPr>
          </a:p>
        </p:txBody>
      </p:sp>
      <p:graphicFrame>
        <p:nvGraphicFramePr>
          <p:cNvPr id="60" name="Диаграмма 6"/>
          <p:cNvGraphicFramePr>
            <a:graphicFrameLocks/>
          </p:cNvGraphicFramePr>
          <p:nvPr>
            <p:extLst>
              <p:ext uri="{D42A27DB-BD31-4B8C-83A1-F6EECF244321}">
                <p14:modId xmlns:p14="http://schemas.microsoft.com/office/powerpoint/2010/main" val="3695755270"/>
              </p:ext>
            </p:extLst>
          </p:nvPr>
        </p:nvGraphicFramePr>
        <p:xfrm>
          <a:off x="323528" y="1988840"/>
          <a:ext cx="8568952" cy="388843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475656" y="260648"/>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26" name="Прямоугольник 25"/>
          <p:cNvSpPr/>
          <p:nvPr/>
        </p:nvSpPr>
        <p:spPr>
          <a:xfrm>
            <a:off x="359024" y="1052736"/>
            <a:ext cx="8784976" cy="569387"/>
          </a:xfrm>
          <a:prstGeom prst="rect">
            <a:avLst/>
          </a:prstGeom>
        </p:spPr>
        <p:txBody>
          <a:bodyPr wrap="square">
            <a:spAutoFit/>
          </a:bodyPr>
          <a:lstStyle/>
          <a:p>
            <a:r>
              <a:rPr lang="ru-RU" sz="3100" b="1" dirty="0" smtClean="0">
                <a:solidFill>
                  <a:srgbClr val="FF0000"/>
                </a:solidFill>
              </a:rPr>
              <a:t>МБУ «</a:t>
            </a:r>
            <a:r>
              <a:rPr lang="ru-RU" sz="3100" b="1" dirty="0" err="1" smtClean="0">
                <a:solidFill>
                  <a:srgbClr val="FF0000"/>
                </a:solidFill>
              </a:rPr>
              <a:t>Лебяженское</a:t>
            </a:r>
            <a:r>
              <a:rPr lang="ru-RU" sz="3100" b="1" dirty="0" smtClean="0">
                <a:solidFill>
                  <a:srgbClr val="FF0000"/>
                </a:solidFill>
              </a:rPr>
              <a:t> хозяйственное учреждение»</a:t>
            </a:r>
            <a:endParaRPr lang="ru-RU" sz="3100" b="1" dirty="0">
              <a:solidFill>
                <a:srgbClr val="FF0000"/>
              </a:solidFill>
            </a:endParaRPr>
          </a:p>
        </p:txBody>
      </p: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t="4350" b="14326"/>
          <a:stretch/>
        </p:blipFill>
        <p:spPr>
          <a:xfrm>
            <a:off x="3356012" y="1772829"/>
            <a:ext cx="2164460" cy="2339163"/>
          </a:xfrm>
          <a:prstGeom prst="rect">
            <a:avLst/>
          </a:prstGeom>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b="18676"/>
          <a:stretch/>
        </p:blipFill>
        <p:spPr>
          <a:xfrm>
            <a:off x="1138712" y="1772830"/>
            <a:ext cx="2164460" cy="2339163"/>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l="10131" r="6470"/>
          <a:stretch/>
        </p:blipFill>
        <p:spPr>
          <a:xfrm>
            <a:off x="5581420" y="1771084"/>
            <a:ext cx="2604978" cy="23426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633" y="4185266"/>
            <a:ext cx="3322626" cy="2491969"/>
          </a:xfrm>
          <a:prstGeom prst="rect">
            <a:avLst/>
          </a:prstGeom>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b="2534"/>
          <a:stretch/>
        </p:blipFill>
        <p:spPr>
          <a:xfrm>
            <a:off x="4679319" y="4185266"/>
            <a:ext cx="3409017" cy="2491969"/>
          </a:xfrm>
          <a:prstGeom prst="rect">
            <a:avLst/>
          </a:prstGeom>
        </p:spPr>
      </p:pic>
    </p:spTree>
    <p:extLst>
      <p:ext uri="{BB962C8B-B14F-4D97-AF65-F5344CB8AC3E}">
        <p14:creationId xmlns:p14="http://schemas.microsoft.com/office/powerpoint/2010/main" val="51169601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352492" y="836711"/>
            <a:ext cx="8784976" cy="569387"/>
          </a:xfrm>
          <a:prstGeom prst="rect">
            <a:avLst/>
          </a:prstGeom>
        </p:spPr>
        <p:txBody>
          <a:bodyPr wrap="square">
            <a:spAutoFit/>
          </a:bodyPr>
          <a:lstStyle/>
          <a:p>
            <a:r>
              <a:rPr lang="ru-RU" sz="3100" b="1" dirty="0" smtClean="0">
                <a:solidFill>
                  <a:srgbClr val="FF0000"/>
                </a:solidFill>
              </a:rPr>
              <a:t>МКУ «</a:t>
            </a:r>
            <a:r>
              <a:rPr lang="ru-RU" sz="3100" b="1" dirty="0" err="1" smtClean="0">
                <a:solidFill>
                  <a:srgbClr val="FF0000"/>
                </a:solidFill>
              </a:rPr>
              <a:t>Лебяженский</a:t>
            </a:r>
            <a:r>
              <a:rPr lang="ru-RU" sz="3100" b="1" dirty="0" smtClean="0">
                <a:solidFill>
                  <a:srgbClr val="FF0000"/>
                </a:solidFill>
              </a:rPr>
              <a:t> центр культуры и спорта»</a:t>
            </a:r>
            <a:endParaRPr lang="ru-RU" sz="3100" b="1" dirty="0">
              <a:solidFill>
                <a:srgbClr val="FF0000"/>
              </a:solidFill>
            </a:endParaRPr>
          </a:p>
        </p:txBody>
      </p:sp>
      <p:graphicFrame>
        <p:nvGraphicFramePr>
          <p:cNvPr id="8" name="Схема 7"/>
          <p:cNvGraphicFramePr/>
          <p:nvPr>
            <p:extLst>
              <p:ext uri="{D42A27DB-BD31-4B8C-83A1-F6EECF244321}">
                <p14:modId xmlns:p14="http://schemas.microsoft.com/office/powerpoint/2010/main" val="3334614607"/>
              </p:ext>
            </p:extLst>
          </p:nvPr>
        </p:nvGraphicFramePr>
        <p:xfrm>
          <a:off x="395536" y="2171765"/>
          <a:ext cx="8496944" cy="4437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Users\Светлана\Desktop\Фото\IMG_4021.jpg"/>
          <p:cNvPicPr>
            <a:picLocks noChangeAspect="1" noChangeArrowheads="1"/>
          </p:cNvPicPr>
          <p:nvPr/>
        </p:nvPicPr>
        <p:blipFill>
          <a:blip r:embed="rId8" cstate="print"/>
          <a:srcRect/>
          <a:stretch>
            <a:fillRect/>
          </a:stretch>
        </p:blipFill>
        <p:spPr bwMode="auto">
          <a:xfrm>
            <a:off x="8028384" y="0"/>
            <a:ext cx="878586" cy="980728"/>
          </a:xfrm>
          <a:prstGeom prst="rect">
            <a:avLst/>
          </a:prstGeom>
          <a:noFill/>
        </p:spPr>
      </p:pic>
      <p:sp>
        <p:nvSpPr>
          <p:cNvPr id="9" name="Прямоугольник 8"/>
          <p:cNvSpPr/>
          <p:nvPr/>
        </p:nvSpPr>
        <p:spPr>
          <a:xfrm>
            <a:off x="323528" y="1340768"/>
            <a:ext cx="8568952" cy="830997"/>
          </a:xfrm>
          <a:prstGeom prst="rect">
            <a:avLst/>
          </a:prstGeom>
        </p:spPr>
        <p:txBody>
          <a:bodyPr wrap="square">
            <a:spAutoFit/>
          </a:bodyPr>
          <a:lstStyle/>
          <a:p>
            <a:pPr lvl="0" algn="ctr"/>
            <a:r>
              <a:rPr lang="ru-RU" sz="2300" dirty="0" smtClean="0">
                <a:solidFill>
                  <a:srgbClr val="0070C0"/>
                </a:solidFill>
              </a:rPr>
              <a:t>За отчётный </a:t>
            </a:r>
            <a:r>
              <a:rPr lang="ru-RU" sz="2300" dirty="0" smtClean="0">
                <a:solidFill>
                  <a:srgbClr val="0070C0"/>
                </a:solidFill>
              </a:rPr>
              <a:t>2023 </a:t>
            </a:r>
            <a:r>
              <a:rPr lang="ru-RU" sz="2300" dirty="0" smtClean="0">
                <a:solidFill>
                  <a:srgbClr val="0070C0"/>
                </a:solidFill>
              </a:rPr>
              <a:t>год в </a:t>
            </a:r>
            <a:r>
              <a:rPr lang="ru-RU" sz="2300" dirty="0" err="1" smtClean="0">
                <a:solidFill>
                  <a:srgbClr val="0070C0"/>
                </a:solidFill>
              </a:rPr>
              <a:t>Лебяженском</a:t>
            </a:r>
            <a:r>
              <a:rPr lang="ru-RU" sz="2300" dirty="0" smtClean="0">
                <a:solidFill>
                  <a:srgbClr val="0070C0"/>
                </a:solidFill>
              </a:rPr>
              <a:t> ГП было проведено </a:t>
            </a:r>
            <a:r>
              <a:rPr lang="ru-RU" sz="2300" b="1" dirty="0" smtClean="0">
                <a:solidFill>
                  <a:srgbClr val="0070C0"/>
                </a:solidFill>
              </a:rPr>
              <a:t>61 мероприятие, </a:t>
            </a:r>
            <a:r>
              <a:rPr lang="ru-RU" sz="2300" dirty="0" smtClean="0">
                <a:solidFill>
                  <a:srgbClr val="0070C0"/>
                </a:solidFill>
              </a:rPr>
              <a:t>их посетило</a:t>
            </a:r>
            <a:r>
              <a:rPr lang="ru-RU" sz="2300" b="1" dirty="0" smtClean="0">
                <a:solidFill>
                  <a:srgbClr val="0070C0"/>
                </a:solidFill>
              </a:rPr>
              <a:t> </a:t>
            </a:r>
            <a:r>
              <a:rPr lang="ru-RU" sz="2300" b="1" dirty="0" smtClean="0">
                <a:solidFill>
                  <a:srgbClr val="0070C0"/>
                </a:solidFill>
              </a:rPr>
              <a:t>4930</a:t>
            </a:r>
            <a:r>
              <a:rPr lang="ru-RU" sz="2300" b="1" dirty="0" smtClean="0">
                <a:solidFill>
                  <a:srgbClr val="0070C0"/>
                </a:solidFill>
              </a:rPr>
              <a:t> </a:t>
            </a:r>
            <a:r>
              <a:rPr lang="ru-RU" sz="2300" b="1" dirty="0" smtClean="0">
                <a:solidFill>
                  <a:srgbClr val="0070C0"/>
                </a:solidFill>
              </a:rPr>
              <a:t>человек.</a:t>
            </a:r>
            <a:r>
              <a:rPr lang="ru-RU" sz="2300" dirty="0" smtClean="0">
                <a:solidFill>
                  <a:srgbClr val="0070C0"/>
                </a:solidFill>
              </a:rPr>
              <a:t> </a:t>
            </a:r>
            <a:endParaRPr lang="ru-RU" sz="2300" dirty="0">
              <a:solidFill>
                <a:srgbClr val="0070C0"/>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359024" y="1052736"/>
            <a:ext cx="8784976" cy="569387"/>
          </a:xfrm>
          <a:prstGeom prst="rect">
            <a:avLst/>
          </a:prstGeom>
        </p:spPr>
        <p:txBody>
          <a:bodyPr wrap="square">
            <a:spAutoFit/>
          </a:bodyPr>
          <a:lstStyle/>
          <a:p>
            <a:r>
              <a:rPr lang="ru-RU" sz="3100" b="1" dirty="0" smtClean="0">
                <a:solidFill>
                  <a:srgbClr val="0070C0"/>
                </a:solidFill>
              </a:rPr>
              <a:t>МКУ «</a:t>
            </a:r>
            <a:r>
              <a:rPr lang="ru-RU" sz="3100" b="1" dirty="0" err="1" smtClean="0">
                <a:solidFill>
                  <a:srgbClr val="0070C0"/>
                </a:solidFill>
              </a:rPr>
              <a:t>Лебяженский</a:t>
            </a:r>
            <a:r>
              <a:rPr lang="ru-RU" sz="3100" b="1" dirty="0" smtClean="0">
                <a:solidFill>
                  <a:srgbClr val="0070C0"/>
                </a:solidFill>
              </a:rPr>
              <a:t> центр культуры и спорта»</a:t>
            </a:r>
            <a:endParaRPr lang="ru-RU" sz="31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9" name="Прямоугольник 8"/>
          <p:cNvSpPr/>
          <p:nvPr/>
        </p:nvSpPr>
        <p:spPr>
          <a:xfrm>
            <a:off x="0" y="1556792"/>
            <a:ext cx="9144000" cy="707886"/>
          </a:xfrm>
          <a:prstGeom prst="rect">
            <a:avLst/>
          </a:prstGeom>
        </p:spPr>
        <p:txBody>
          <a:bodyPr wrap="square">
            <a:spAutoFit/>
          </a:bodyPr>
          <a:lstStyle/>
          <a:p>
            <a:pPr lvl="0" algn="ctr"/>
            <a:r>
              <a:rPr lang="ru-RU" sz="2000" dirty="0" smtClean="0">
                <a:solidFill>
                  <a:schemeClr val="tx2">
                    <a:lumMod val="75000"/>
                  </a:schemeClr>
                </a:solidFill>
              </a:rPr>
              <a:t>Мероприятия, посвященные знаменательным и памятным датам, направленные на воспитание патриотических чувств и нравственности подростков и молодёжи</a:t>
            </a:r>
            <a:endParaRPr lang="ru-RU" sz="2000" dirty="0">
              <a:solidFill>
                <a:schemeClr val="tx2">
                  <a:lumMod val="75000"/>
                </a:schemeClr>
              </a:solidFill>
            </a:endParaRPr>
          </a:p>
        </p:txBody>
      </p:sp>
      <p:grpSp>
        <p:nvGrpSpPr>
          <p:cNvPr id="13" name="Группа 12"/>
          <p:cNvGrpSpPr/>
          <p:nvPr/>
        </p:nvGrpSpPr>
        <p:grpSpPr>
          <a:xfrm>
            <a:off x="309823" y="2492896"/>
            <a:ext cx="8597147" cy="3186354"/>
            <a:chOff x="755576" y="2852936"/>
            <a:chExt cx="8597147" cy="3186354"/>
          </a:xfrm>
        </p:grpSpPr>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251" y="2852936"/>
              <a:ext cx="4248472" cy="3186354"/>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2852936"/>
              <a:ext cx="4248472" cy="3186354"/>
            </a:xfrm>
            <a:prstGeom prst="rect">
              <a:avLst/>
            </a:prstGeom>
          </p:spPr>
        </p:pic>
      </p:grpSp>
      <p:sp>
        <p:nvSpPr>
          <p:cNvPr id="14" name="Прямоугольник 13"/>
          <p:cNvSpPr/>
          <p:nvPr/>
        </p:nvSpPr>
        <p:spPr>
          <a:xfrm>
            <a:off x="1043608" y="5733256"/>
            <a:ext cx="7424069" cy="830997"/>
          </a:xfrm>
          <a:prstGeom prst="rect">
            <a:avLst/>
          </a:prstGeom>
          <a:solidFill>
            <a:schemeClr val="bg1"/>
          </a:solidFill>
        </p:spPr>
        <p:txBody>
          <a:bodyPr wrap="square">
            <a:spAutoFit/>
          </a:bodyPr>
          <a:lstStyle/>
          <a:p>
            <a:pPr algn="ctr"/>
            <a:r>
              <a:rPr lang="ru-RU" sz="2400" b="1" dirty="0" smtClean="0">
                <a:solidFill>
                  <a:schemeClr val="accent6">
                    <a:lumMod val="75000"/>
                  </a:schemeClr>
                </a:solidFill>
              </a:rPr>
              <a:t>День </a:t>
            </a:r>
            <a:r>
              <a:rPr lang="ru-RU" sz="2400" b="1" dirty="0">
                <a:solidFill>
                  <a:schemeClr val="accent6">
                    <a:lumMod val="75000"/>
                  </a:schemeClr>
                </a:solidFill>
              </a:rPr>
              <a:t>полного освобождения Ленинграда от фашистской блокады </a:t>
            </a:r>
            <a:endParaRPr lang="ru-RU" sz="2400" b="1" dirty="0">
              <a:solidFill>
                <a:schemeClr val="accent6">
                  <a:lumMod val="75000"/>
                </a:schemeClr>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359024" y="1052736"/>
            <a:ext cx="8784976" cy="569387"/>
          </a:xfrm>
          <a:prstGeom prst="rect">
            <a:avLst/>
          </a:prstGeom>
        </p:spPr>
        <p:txBody>
          <a:bodyPr wrap="square">
            <a:spAutoFit/>
          </a:bodyPr>
          <a:lstStyle/>
          <a:p>
            <a:r>
              <a:rPr lang="ru-RU" sz="3100" b="1" dirty="0" smtClean="0">
                <a:solidFill>
                  <a:srgbClr val="0070C0"/>
                </a:solidFill>
              </a:rPr>
              <a:t>МКУ «</a:t>
            </a:r>
            <a:r>
              <a:rPr lang="ru-RU" sz="3100" b="1" dirty="0" err="1" smtClean="0">
                <a:solidFill>
                  <a:srgbClr val="0070C0"/>
                </a:solidFill>
              </a:rPr>
              <a:t>Лебяженский</a:t>
            </a:r>
            <a:r>
              <a:rPr lang="ru-RU" sz="3100" b="1" dirty="0" smtClean="0">
                <a:solidFill>
                  <a:srgbClr val="0070C0"/>
                </a:solidFill>
              </a:rPr>
              <a:t> центр культуры и спорта»</a:t>
            </a:r>
            <a:endParaRPr lang="ru-RU" sz="31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9" name="Прямоугольник 8"/>
          <p:cNvSpPr/>
          <p:nvPr/>
        </p:nvSpPr>
        <p:spPr>
          <a:xfrm>
            <a:off x="0" y="1556792"/>
            <a:ext cx="9144000" cy="707886"/>
          </a:xfrm>
          <a:prstGeom prst="rect">
            <a:avLst/>
          </a:prstGeom>
        </p:spPr>
        <p:txBody>
          <a:bodyPr wrap="square">
            <a:spAutoFit/>
          </a:bodyPr>
          <a:lstStyle/>
          <a:p>
            <a:pPr lvl="0" algn="ctr"/>
            <a:r>
              <a:rPr lang="ru-RU" sz="2000" dirty="0" smtClean="0">
                <a:solidFill>
                  <a:srgbClr val="002060"/>
                </a:solidFill>
              </a:rPr>
              <a:t>Мероприятия, посвященные знаменательным и памятным датам, направленные на воспитание патриотических чувств и нравственности подростков и молодёжи</a:t>
            </a:r>
            <a:endParaRPr lang="ru-RU" sz="2000" dirty="0">
              <a:solidFill>
                <a:srgbClr val="002060"/>
              </a:solidFill>
            </a:endParaRPr>
          </a:p>
        </p:txBody>
      </p:sp>
      <p:grpSp>
        <p:nvGrpSpPr>
          <p:cNvPr id="13" name="Группа 12"/>
          <p:cNvGrpSpPr/>
          <p:nvPr/>
        </p:nvGrpSpPr>
        <p:grpSpPr>
          <a:xfrm>
            <a:off x="309823" y="2492896"/>
            <a:ext cx="8597147" cy="3186354"/>
            <a:chOff x="755576" y="2852936"/>
            <a:chExt cx="8597147" cy="3186354"/>
          </a:xfrm>
        </p:grpSpPr>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251" y="2852936"/>
              <a:ext cx="4248472" cy="3186354"/>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2852936"/>
              <a:ext cx="4248472" cy="3186354"/>
            </a:xfrm>
            <a:prstGeom prst="rect">
              <a:avLst/>
            </a:prstGeom>
          </p:spPr>
        </p:pic>
      </p:grpSp>
      <p:sp>
        <p:nvSpPr>
          <p:cNvPr id="14" name="Прямоугольник 13"/>
          <p:cNvSpPr/>
          <p:nvPr/>
        </p:nvSpPr>
        <p:spPr>
          <a:xfrm>
            <a:off x="1043608" y="5733256"/>
            <a:ext cx="7424069" cy="461665"/>
          </a:xfrm>
          <a:prstGeom prst="rect">
            <a:avLst/>
          </a:prstGeom>
          <a:solidFill>
            <a:schemeClr val="bg1"/>
          </a:solidFill>
        </p:spPr>
        <p:txBody>
          <a:bodyPr wrap="square">
            <a:spAutoFit/>
          </a:bodyPr>
          <a:lstStyle/>
          <a:p>
            <a:pPr algn="ctr"/>
            <a:r>
              <a:rPr lang="ru-RU" sz="2400" b="1" dirty="0" smtClean="0">
                <a:solidFill>
                  <a:schemeClr val="accent6">
                    <a:lumMod val="75000"/>
                  </a:schemeClr>
                </a:solidFill>
              </a:rPr>
              <a:t>День Победы в Великой Отечественной войне  </a:t>
            </a:r>
            <a:r>
              <a:rPr lang="ru-RU" sz="2400" b="1" dirty="0" smtClean="0">
                <a:solidFill>
                  <a:schemeClr val="accent6">
                    <a:lumMod val="75000"/>
                  </a:schemeClr>
                </a:solidFill>
              </a:rPr>
              <a:t>2023</a:t>
            </a:r>
            <a:endParaRPr lang="ru-RU" sz="2400" b="1" dirty="0">
              <a:solidFill>
                <a:schemeClr val="accent6">
                  <a:lumMod val="75000"/>
                </a:schemeClr>
              </a:solidFill>
            </a:endParaRPr>
          </a:p>
        </p:txBody>
      </p:sp>
    </p:spTree>
    <p:extLst>
      <p:ext uri="{BB962C8B-B14F-4D97-AF65-F5344CB8AC3E}">
        <p14:creationId xmlns:p14="http://schemas.microsoft.com/office/powerpoint/2010/main" val="23408340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359024" y="1052736"/>
            <a:ext cx="8784976" cy="569387"/>
          </a:xfrm>
          <a:prstGeom prst="rect">
            <a:avLst/>
          </a:prstGeom>
        </p:spPr>
        <p:txBody>
          <a:bodyPr wrap="square">
            <a:spAutoFit/>
          </a:bodyPr>
          <a:lstStyle/>
          <a:p>
            <a:r>
              <a:rPr lang="ru-RU" sz="3100" b="1" dirty="0" smtClean="0">
                <a:solidFill>
                  <a:srgbClr val="0070C0"/>
                </a:solidFill>
              </a:rPr>
              <a:t>МКУ «</a:t>
            </a:r>
            <a:r>
              <a:rPr lang="ru-RU" sz="3100" b="1" dirty="0" err="1" smtClean="0">
                <a:solidFill>
                  <a:srgbClr val="0070C0"/>
                </a:solidFill>
              </a:rPr>
              <a:t>Лебяженский</a:t>
            </a:r>
            <a:r>
              <a:rPr lang="ru-RU" sz="3100" b="1" dirty="0" smtClean="0">
                <a:solidFill>
                  <a:srgbClr val="0070C0"/>
                </a:solidFill>
              </a:rPr>
              <a:t> центр культуры и спорта»</a:t>
            </a:r>
            <a:endParaRPr lang="ru-RU" sz="31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14" name="Прямоугольник 13"/>
          <p:cNvSpPr/>
          <p:nvPr/>
        </p:nvSpPr>
        <p:spPr>
          <a:xfrm>
            <a:off x="234924" y="1622123"/>
            <a:ext cx="8655449" cy="523220"/>
          </a:xfrm>
          <a:prstGeom prst="rect">
            <a:avLst/>
          </a:prstGeom>
          <a:noFill/>
        </p:spPr>
        <p:txBody>
          <a:bodyPr wrap="square">
            <a:spAutoFit/>
          </a:bodyPr>
          <a:lstStyle/>
          <a:p>
            <a:pPr algn="ctr"/>
            <a:r>
              <a:rPr lang="ru-RU" sz="2800" b="1" dirty="0" smtClean="0">
                <a:solidFill>
                  <a:schemeClr val="accent6">
                    <a:lumMod val="75000"/>
                  </a:schemeClr>
                </a:solidFill>
              </a:rPr>
              <a:t>День Победы в Великой Отечественной </a:t>
            </a:r>
            <a:r>
              <a:rPr lang="ru-RU" sz="2800" b="1" dirty="0" smtClean="0">
                <a:solidFill>
                  <a:schemeClr val="accent6">
                    <a:lumMod val="75000"/>
                  </a:schemeClr>
                </a:solidFill>
              </a:rPr>
              <a:t>войне 2023</a:t>
            </a:r>
            <a:endParaRPr lang="ru-RU" sz="2800" b="1" dirty="0">
              <a:solidFill>
                <a:schemeClr val="accent6">
                  <a:lumMod val="75000"/>
                </a:schemeClr>
              </a:solidFill>
            </a:endParaRPr>
          </a:p>
        </p:txBody>
      </p:sp>
      <p:grpSp>
        <p:nvGrpSpPr>
          <p:cNvPr id="20" name="Группа 19"/>
          <p:cNvGrpSpPr/>
          <p:nvPr/>
        </p:nvGrpSpPr>
        <p:grpSpPr>
          <a:xfrm>
            <a:off x="0" y="2204864"/>
            <a:ext cx="9103188" cy="4653136"/>
            <a:chOff x="0" y="2204864"/>
            <a:chExt cx="9103188" cy="4653136"/>
          </a:xfrm>
        </p:grpSpPr>
        <p:pic>
          <p:nvPicPr>
            <p:cNvPr id="15" name="Рисунок 14"/>
            <p:cNvPicPr>
              <a:picLocks noChangeAspect="1"/>
            </p:cNvPicPr>
            <p:nvPr/>
          </p:nvPicPr>
          <p:blipFill rotWithShape="1">
            <a:blip r:embed="rId4" cstate="print">
              <a:extLst>
                <a:ext uri="{28A0092B-C50C-407E-A947-70E740481C1C}">
                  <a14:useLocalDpi xmlns:a14="http://schemas.microsoft.com/office/drawing/2010/main" val="0"/>
                </a:ext>
              </a:extLst>
            </a:blip>
            <a:srcRect l="4116"/>
            <a:stretch/>
          </p:blipFill>
          <p:spPr>
            <a:xfrm>
              <a:off x="6238340" y="2204865"/>
              <a:ext cx="2864848" cy="2240868"/>
            </a:xfrm>
            <a:prstGeom prst="rect">
              <a:avLst/>
            </a:prstGeom>
          </p:spPr>
        </p:pic>
        <p:pic>
          <p:nvPicPr>
            <p:cNvPr id="16" name="Рисунок 15"/>
            <p:cNvPicPr>
              <a:picLocks noChangeAspect="1"/>
            </p:cNvPicPr>
            <p:nvPr/>
          </p:nvPicPr>
          <p:blipFill rotWithShape="1">
            <a:blip r:embed="rId5" cstate="print">
              <a:extLst>
                <a:ext uri="{28A0092B-C50C-407E-A947-70E740481C1C}">
                  <a14:useLocalDpi xmlns:a14="http://schemas.microsoft.com/office/drawing/2010/main" val="0"/>
                </a:ext>
              </a:extLst>
            </a:blip>
            <a:srcRect r="4598"/>
            <a:stretch/>
          </p:blipFill>
          <p:spPr>
            <a:xfrm>
              <a:off x="1" y="4509120"/>
              <a:ext cx="2987823" cy="2348879"/>
            </a:xfrm>
            <a:prstGeom prst="rect">
              <a:avLst/>
            </a:prstGeom>
          </p:spPr>
        </p:pic>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l="3939"/>
            <a:stretch/>
          </p:blipFill>
          <p:spPr>
            <a:xfrm>
              <a:off x="3107906" y="4509120"/>
              <a:ext cx="3008450" cy="2348880"/>
            </a:xfrm>
            <a:prstGeom prst="rect">
              <a:avLst/>
            </a:prstGeom>
          </p:spPr>
        </p:pic>
        <p:pic>
          <p:nvPicPr>
            <p:cNvPr id="18" name="Рисунок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04864"/>
              <a:ext cx="2987824" cy="2240868"/>
            </a:xfrm>
            <a:prstGeom prst="rect">
              <a:avLst/>
            </a:prstGeom>
          </p:spPr>
        </p:pic>
        <p:pic>
          <p:nvPicPr>
            <p:cNvPr id="19" name="Рисунок 18"/>
            <p:cNvPicPr>
              <a:picLocks noChangeAspect="1"/>
            </p:cNvPicPr>
            <p:nvPr/>
          </p:nvPicPr>
          <p:blipFill rotWithShape="1">
            <a:blip r:embed="rId8" cstate="print">
              <a:extLst>
                <a:ext uri="{28A0092B-C50C-407E-A947-70E740481C1C}">
                  <a14:useLocalDpi xmlns:a14="http://schemas.microsoft.com/office/drawing/2010/main" val="0"/>
                </a:ext>
              </a:extLst>
            </a:blip>
            <a:srcRect l="7077" r="1305"/>
            <a:stretch/>
          </p:blipFill>
          <p:spPr>
            <a:xfrm>
              <a:off x="6238339" y="4512796"/>
              <a:ext cx="2864849" cy="2345204"/>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7905" y="2204865"/>
              <a:ext cx="3021064" cy="2240868"/>
            </a:xfrm>
            <a:prstGeom prst="rect">
              <a:avLst/>
            </a:prstGeom>
          </p:spPr>
        </p:pic>
      </p:gr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359024" y="1052736"/>
            <a:ext cx="8784976" cy="569387"/>
          </a:xfrm>
          <a:prstGeom prst="rect">
            <a:avLst/>
          </a:prstGeom>
        </p:spPr>
        <p:txBody>
          <a:bodyPr wrap="square">
            <a:spAutoFit/>
          </a:bodyPr>
          <a:lstStyle/>
          <a:p>
            <a:r>
              <a:rPr lang="ru-RU" sz="3100" b="1" dirty="0" smtClean="0">
                <a:solidFill>
                  <a:srgbClr val="0070C0"/>
                </a:solidFill>
              </a:rPr>
              <a:t>МКУ «</a:t>
            </a:r>
            <a:r>
              <a:rPr lang="ru-RU" sz="3100" b="1" dirty="0" err="1" smtClean="0">
                <a:solidFill>
                  <a:srgbClr val="0070C0"/>
                </a:solidFill>
              </a:rPr>
              <a:t>Лебяженский</a:t>
            </a:r>
            <a:r>
              <a:rPr lang="ru-RU" sz="3100" b="1" dirty="0" smtClean="0">
                <a:solidFill>
                  <a:srgbClr val="0070C0"/>
                </a:solidFill>
              </a:rPr>
              <a:t> центр культуры и спорта»</a:t>
            </a:r>
            <a:endParaRPr lang="ru-RU" sz="31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14" name="Прямоугольник 13"/>
          <p:cNvSpPr/>
          <p:nvPr/>
        </p:nvSpPr>
        <p:spPr>
          <a:xfrm>
            <a:off x="234924" y="1622123"/>
            <a:ext cx="8655449" cy="523220"/>
          </a:xfrm>
          <a:prstGeom prst="rect">
            <a:avLst/>
          </a:prstGeom>
          <a:noFill/>
        </p:spPr>
        <p:txBody>
          <a:bodyPr wrap="square">
            <a:spAutoFit/>
          </a:bodyPr>
          <a:lstStyle/>
          <a:p>
            <a:pPr algn="ctr"/>
            <a:r>
              <a:rPr lang="ru-RU" sz="2800" b="1" dirty="0" smtClean="0">
                <a:solidFill>
                  <a:schemeClr val="accent6">
                    <a:lumMod val="75000"/>
                  </a:schemeClr>
                </a:solidFill>
              </a:rPr>
              <a:t>Всероссийская акция «Свеча Памяти»</a:t>
            </a:r>
            <a:endParaRPr lang="ru-RU" sz="2800" b="1" dirty="0">
              <a:solidFill>
                <a:schemeClr val="accent6">
                  <a:lumMod val="75000"/>
                </a:schemeClr>
              </a:solidFill>
            </a:endParaRPr>
          </a:p>
        </p:txBody>
      </p:sp>
      <p:grpSp>
        <p:nvGrpSpPr>
          <p:cNvPr id="20" name="Группа 19"/>
          <p:cNvGrpSpPr/>
          <p:nvPr/>
        </p:nvGrpSpPr>
        <p:grpSpPr>
          <a:xfrm>
            <a:off x="0" y="2204864"/>
            <a:ext cx="9143998" cy="4653135"/>
            <a:chOff x="0" y="2204864"/>
            <a:chExt cx="9143998" cy="4653135"/>
          </a:xfrm>
        </p:grpSpPr>
        <p:pic>
          <p:nvPicPr>
            <p:cNvPr id="15" name="Рисунок 14"/>
            <p:cNvPicPr>
              <a:picLocks noChangeAspect="1"/>
            </p:cNvPicPr>
            <p:nvPr/>
          </p:nvPicPr>
          <p:blipFill rotWithShape="1">
            <a:blip r:embed="rId4" cstate="print">
              <a:extLst>
                <a:ext uri="{28A0092B-C50C-407E-A947-70E740481C1C}">
                  <a14:useLocalDpi xmlns:a14="http://schemas.microsoft.com/office/drawing/2010/main" val="0"/>
                </a:ext>
              </a:extLst>
            </a:blip>
            <a:srcRect l="4471" b="2157"/>
            <a:stretch/>
          </p:blipFill>
          <p:spPr>
            <a:xfrm>
              <a:off x="6134986" y="2204864"/>
              <a:ext cx="3009011" cy="2311431"/>
            </a:xfrm>
            <a:prstGeom prst="rect">
              <a:avLst/>
            </a:prstGeom>
          </p:spPr>
        </p:pic>
        <p:pic>
          <p:nvPicPr>
            <p:cNvPr id="16" name="Рисунок 15"/>
            <p:cNvPicPr>
              <a:picLocks noChangeAspect="1"/>
            </p:cNvPicPr>
            <p:nvPr/>
          </p:nvPicPr>
          <p:blipFill rotWithShape="1">
            <a:blip r:embed="rId5" cstate="print">
              <a:extLst>
                <a:ext uri="{28A0092B-C50C-407E-A947-70E740481C1C}">
                  <a14:useLocalDpi xmlns:a14="http://schemas.microsoft.com/office/drawing/2010/main" val="0"/>
                </a:ext>
              </a:extLst>
            </a:blip>
            <a:srcRect t="2475" r="3922"/>
            <a:stretch/>
          </p:blipFill>
          <p:spPr>
            <a:xfrm>
              <a:off x="1" y="4567256"/>
              <a:ext cx="3009013" cy="2290741"/>
            </a:xfrm>
            <a:prstGeom prst="rect">
              <a:avLst/>
            </a:prstGeom>
          </p:spPr>
        </p:pic>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l="6438"/>
            <a:stretch/>
          </p:blipFill>
          <p:spPr>
            <a:xfrm>
              <a:off x="3099503" y="4567256"/>
              <a:ext cx="2930202" cy="2290741"/>
            </a:xfrm>
            <a:prstGeom prst="rect">
              <a:avLst/>
            </a:prstGeom>
          </p:spPr>
        </p:pic>
        <p:pic>
          <p:nvPicPr>
            <p:cNvPr id="18" name="Рисунок 17"/>
            <p:cNvPicPr>
              <a:picLocks noChangeAspect="1"/>
            </p:cNvPicPr>
            <p:nvPr/>
          </p:nvPicPr>
          <p:blipFill rotWithShape="1">
            <a:blip r:embed="rId7" cstate="print">
              <a:extLst>
                <a:ext uri="{28A0092B-C50C-407E-A947-70E740481C1C}">
                  <a14:useLocalDpi xmlns:a14="http://schemas.microsoft.com/office/drawing/2010/main" val="0"/>
                </a:ext>
              </a:extLst>
            </a:blip>
            <a:srcRect r="3181" b="837"/>
            <a:stretch/>
          </p:blipFill>
          <p:spPr>
            <a:xfrm>
              <a:off x="0" y="2204864"/>
              <a:ext cx="3009014" cy="2311431"/>
            </a:xfrm>
            <a:prstGeom prst="rect">
              <a:avLst/>
            </a:prstGeom>
          </p:spPr>
        </p:pic>
        <p:pic>
          <p:nvPicPr>
            <p:cNvPr id="19" name="Рисунок 18"/>
            <p:cNvPicPr>
              <a:picLocks noChangeAspect="1"/>
            </p:cNvPicPr>
            <p:nvPr/>
          </p:nvPicPr>
          <p:blipFill rotWithShape="1">
            <a:blip r:embed="rId8" cstate="print">
              <a:extLst>
                <a:ext uri="{28A0092B-C50C-407E-A947-70E740481C1C}">
                  <a14:useLocalDpi xmlns:a14="http://schemas.microsoft.com/office/drawing/2010/main" val="0"/>
                </a:ext>
              </a:extLst>
            </a:blip>
            <a:srcRect l="3772" t="2322"/>
            <a:stretch/>
          </p:blipFill>
          <p:spPr>
            <a:xfrm>
              <a:off x="6134985" y="4567257"/>
              <a:ext cx="3009013" cy="2290742"/>
            </a:xfrm>
            <a:prstGeom prst="rect">
              <a:avLst/>
            </a:prstGeom>
          </p:spPr>
        </p:pic>
        <p:pic>
          <p:nvPicPr>
            <p:cNvPr id="13" name="Рисунок 12"/>
            <p:cNvPicPr>
              <a:picLocks noChangeAspect="1"/>
            </p:cNvPicPr>
            <p:nvPr/>
          </p:nvPicPr>
          <p:blipFill rotWithShape="1">
            <a:blip r:embed="rId9" cstate="print">
              <a:extLst>
                <a:ext uri="{28A0092B-C50C-407E-A947-70E740481C1C}">
                  <a14:useLocalDpi xmlns:a14="http://schemas.microsoft.com/office/drawing/2010/main" val="0"/>
                </a:ext>
              </a:extLst>
            </a:blip>
            <a:srcRect r="5719"/>
            <a:stretch/>
          </p:blipFill>
          <p:spPr>
            <a:xfrm>
              <a:off x="3107905" y="2204864"/>
              <a:ext cx="2921800" cy="2311431"/>
            </a:xfrm>
            <a:prstGeom prst="rect">
              <a:avLst/>
            </a:prstGeom>
          </p:spPr>
        </p:pic>
      </p:grpSp>
    </p:spTree>
    <p:extLst>
      <p:ext uri="{BB962C8B-B14F-4D97-AF65-F5344CB8AC3E}">
        <p14:creationId xmlns:p14="http://schemas.microsoft.com/office/powerpoint/2010/main" val="351391501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359024" y="1052736"/>
            <a:ext cx="8784976" cy="569387"/>
          </a:xfrm>
          <a:prstGeom prst="rect">
            <a:avLst/>
          </a:prstGeom>
        </p:spPr>
        <p:txBody>
          <a:bodyPr wrap="square">
            <a:spAutoFit/>
          </a:bodyPr>
          <a:lstStyle/>
          <a:p>
            <a:r>
              <a:rPr lang="ru-RU" sz="3100" b="1" dirty="0" smtClean="0">
                <a:solidFill>
                  <a:srgbClr val="0070C0"/>
                </a:solidFill>
              </a:rPr>
              <a:t>МКУ «</a:t>
            </a:r>
            <a:r>
              <a:rPr lang="ru-RU" sz="3100" b="1" dirty="0" err="1" smtClean="0">
                <a:solidFill>
                  <a:srgbClr val="0070C0"/>
                </a:solidFill>
              </a:rPr>
              <a:t>Лебяженский</a:t>
            </a:r>
            <a:r>
              <a:rPr lang="ru-RU" sz="3100" b="1" dirty="0" smtClean="0">
                <a:solidFill>
                  <a:srgbClr val="0070C0"/>
                </a:solidFill>
              </a:rPr>
              <a:t> центр культуры и спорта»</a:t>
            </a:r>
            <a:endParaRPr lang="ru-RU" sz="31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14" name="Прямоугольник 13"/>
          <p:cNvSpPr/>
          <p:nvPr/>
        </p:nvSpPr>
        <p:spPr>
          <a:xfrm>
            <a:off x="234924" y="1622123"/>
            <a:ext cx="8655449" cy="523220"/>
          </a:xfrm>
          <a:prstGeom prst="rect">
            <a:avLst/>
          </a:prstGeom>
          <a:noFill/>
        </p:spPr>
        <p:txBody>
          <a:bodyPr wrap="square">
            <a:spAutoFit/>
          </a:bodyPr>
          <a:lstStyle/>
          <a:p>
            <a:pPr algn="ctr"/>
            <a:r>
              <a:rPr lang="ru-RU" sz="2800" b="1" dirty="0" smtClean="0">
                <a:solidFill>
                  <a:schemeClr val="accent6">
                    <a:lumMod val="75000"/>
                  </a:schemeClr>
                </a:solidFill>
              </a:rPr>
              <a:t>Широкая Масленица</a:t>
            </a:r>
            <a:endParaRPr lang="ru-RU" sz="2800" b="1" dirty="0">
              <a:solidFill>
                <a:schemeClr val="accent6">
                  <a:lumMod val="75000"/>
                </a:schemeClr>
              </a:solidFill>
            </a:endParaRPr>
          </a:p>
        </p:txBody>
      </p:sp>
      <p:grpSp>
        <p:nvGrpSpPr>
          <p:cNvPr id="20" name="Группа 19"/>
          <p:cNvGrpSpPr/>
          <p:nvPr/>
        </p:nvGrpSpPr>
        <p:grpSpPr>
          <a:xfrm>
            <a:off x="0" y="2204864"/>
            <a:ext cx="9143998" cy="4653135"/>
            <a:chOff x="0" y="2204864"/>
            <a:chExt cx="9143998" cy="4653135"/>
          </a:xfrm>
        </p:grpSpPr>
        <p:pic>
          <p:nvPicPr>
            <p:cNvPr id="15" name="Рисунок 14"/>
            <p:cNvPicPr>
              <a:picLocks noChangeAspect="1"/>
            </p:cNvPicPr>
            <p:nvPr/>
          </p:nvPicPr>
          <p:blipFill rotWithShape="1">
            <a:blip r:embed="rId4" cstate="print">
              <a:extLst>
                <a:ext uri="{28A0092B-C50C-407E-A947-70E740481C1C}">
                  <a14:useLocalDpi xmlns:a14="http://schemas.microsoft.com/office/drawing/2010/main" val="0"/>
                </a:ext>
              </a:extLst>
            </a:blip>
            <a:srcRect l="4471" b="2157"/>
            <a:stretch/>
          </p:blipFill>
          <p:spPr>
            <a:xfrm>
              <a:off x="6134986" y="2204864"/>
              <a:ext cx="3009012" cy="2311431"/>
            </a:xfrm>
            <a:prstGeom prst="rect">
              <a:avLst/>
            </a:prstGeom>
          </p:spPr>
        </p:pic>
        <p:pic>
          <p:nvPicPr>
            <p:cNvPr id="16" name="Рисунок 15"/>
            <p:cNvPicPr>
              <a:picLocks noChangeAspect="1"/>
            </p:cNvPicPr>
            <p:nvPr/>
          </p:nvPicPr>
          <p:blipFill rotWithShape="1">
            <a:blip r:embed="rId5" cstate="print">
              <a:extLst>
                <a:ext uri="{28A0092B-C50C-407E-A947-70E740481C1C}">
                  <a14:useLocalDpi xmlns:a14="http://schemas.microsoft.com/office/drawing/2010/main" val="0"/>
                </a:ext>
              </a:extLst>
            </a:blip>
            <a:srcRect t="2475" r="4261"/>
            <a:stretch/>
          </p:blipFill>
          <p:spPr>
            <a:xfrm>
              <a:off x="2" y="4567256"/>
              <a:ext cx="2998380" cy="2290741"/>
            </a:xfrm>
            <a:prstGeom prst="rect">
              <a:avLst/>
            </a:prstGeom>
          </p:spPr>
        </p:pic>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l="6615" t="2475"/>
            <a:stretch/>
          </p:blipFill>
          <p:spPr>
            <a:xfrm>
              <a:off x="3105044" y="4567256"/>
              <a:ext cx="2924659" cy="2290743"/>
            </a:xfrm>
            <a:prstGeom prst="rect">
              <a:avLst/>
            </a:prstGeom>
          </p:spPr>
        </p:pic>
        <p:pic>
          <p:nvPicPr>
            <p:cNvPr id="18" name="Рисунок 17"/>
            <p:cNvPicPr>
              <a:picLocks noChangeAspect="1"/>
            </p:cNvPicPr>
            <p:nvPr/>
          </p:nvPicPr>
          <p:blipFill rotWithShape="1">
            <a:blip r:embed="rId7" cstate="print">
              <a:extLst>
                <a:ext uri="{28A0092B-C50C-407E-A947-70E740481C1C}">
                  <a14:useLocalDpi xmlns:a14="http://schemas.microsoft.com/office/drawing/2010/main" val="0"/>
                </a:ext>
              </a:extLst>
            </a:blip>
            <a:srcRect r="3524"/>
            <a:stretch/>
          </p:blipFill>
          <p:spPr>
            <a:xfrm>
              <a:off x="0" y="2204864"/>
              <a:ext cx="2998381" cy="2330928"/>
            </a:xfrm>
            <a:prstGeom prst="rect">
              <a:avLst/>
            </a:prstGeom>
          </p:spPr>
        </p:pic>
        <p:pic>
          <p:nvPicPr>
            <p:cNvPr id="19" name="Рисунок 18"/>
            <p:cNvPicPr>
              <a:picLocks noChangeAspect="1"/>
            </p:cNvPicPr>
            <p:nvPr/>
          </p:nvPicPr>
          <p:blipFill rotWithShape="1">
            <a:blip r:embed="rId8" cstate="print">
              <a:extLst>
                <a:ext uri="{28A0092B-C50C-407E-A947-70E740481C1C}">
                  <a14:useLocalDpi xmlns:a14="http://schemas.microsoft.com/office/drawing/2010/main" val="0"/>
                </a:ext>
              </a:extLst>
            </a:blip>
            <a:srcRect l="3772" t="2322"/>
            <a:stretch/>
          </p:blipFill>
          <p:spPr>
            <a:xfrm>
              <a:off x="6134986" y="4567257"/>
              <a:ext cx="3009012" cy="2290742"/>
            </a:xfrm>
            <a:prstGeom prst="rect">
              <a:avLst/>
            </a:prstGeom>
          </p:spPr>
        </p:pic>
        <p:pic>
          <p:nvPicPr>
            <p:cNvPr id="13" name="Рисунок 12"/>
            <p:cNvPicPr>
              <a:picLocks noChangeAspect="1"/>
            </p:cNvPicPr>
            <p:nvPr/>
          </p:nvPicPr>
          <p:blipFill rotWithShape="1">
            <a:blip r:embed="rId9" cstate="print">
              <a:extLst>
                <a:ext uri="{28A0092B-C50C-407E-A947-70E740481C1C}">
                  <a14:useLocalDpi xmlns:a14="http://schemas.microsoft.com/office/drawing/2010/main" val="0"/>
                </a:ext>
              </a:extLst>
            </a:blip>
            <a:srcRect r="5102"/>
            <a:stretch/>
          </p:blipFill>
          <p:spPr>
            <a:xfrm>
              <a:off x="3105045" y="2204864"/>
              <a:ext cx="2924659" cy="2311431"/>
            </a:xfrm>
            <a:prstGeom prst="rect">
              <a:avLst/>
            </a:prstGeom>
          </p:spPr>
        </p:pic>
      </p:grpSp>
    </p:spTree>
    <p:extLst>
      <p:ext uri="{BB962C8B-B14F-4D97-AF65-F5344CB8AC3E}">
        <p14:creationId xmlns:p14="http://schemas.microsoft.com/office/powerpoint/2010/main" val="43957839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353745" y="836712"/>
            <a:ext cx="8784976" cy="569387"/>
          </a:xfrm>
          <a:prstGeom prst="rect">
            <a:avLst/>
          </a:prstGeom>
        </p:spPr>
        <p:txBody>
          <a:bodyPr wrap="square">
            <a:spAutoFit/>
          </a:bodyPr>
          <a:lstStyle/>
          <a:p>
            <a:r>
              <a:rPr lang="ru-RU" sz="3100" b="1" dirty="0" smtClean="0">
                <a:solidFill>
                  <a:srgbClr val="0070C0"/>
                </a:solidFill>
              </a:rPr>
              <a:t>МКУ «</a:t>
            </a:r>
            <a:r>
              <a:rPr lang="ru-RU" sz="3100" b="1" dirty="0" err="1" smtClean="0">
                <a:solidFill>
                  <a:srgbClr val="0070C0"/>
                </a:solidFill>
              </a:rPr>
              <a:t>Лебяженский</a:t>
            </a:r>
            <a:r>
              <a:rPr lang="ru-RU" sz="3100" b="1" dirty="0" smtClean="0">
                <a:solidFill>
                  <a:srgbClr val="0070C0"/>
                </a:solidFill>
              </a:rPr>
              <a:t> центр культуры и спорта»</a:t>
            </a:r>
            <a:endParaRPr lang="ru-RU" sz="31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14" name="Прямоугольник 13"/>
          <p:cNvSpPr/>
          <p:nvPr/>
        </p:nvSpPr>
        <p:spPr>
          <a:xfrm>
            <a:off x="755576" y="1268760"/>
            <a:ext cx="7344816" cy="584775"/>
          </a:xfrm>
          <a:prstGeom prst="rect">
            <a:avLst/>
          </a:prstGeom>
          <a:noFill/>
        </p:spPr>
        <p:txBody>
          <a:bodyPr wrap="square">
            <a:spAutoFit/>
          </a:bodyPr>
          <a:lstStyle/>
          <a:p>
            <a:pPr algn="ctr"/>
            <a:r>
              <a:rPr lang="ru-RU" sz="3200" b="1" dirty="0" smtClean="0">
                <a:solidFill>
                  <a:schemeClr val="accent6">
                    <a:lumMod val="75000"/>
                  </a:schemeClr>
                </a:solidFill>
              </a:rPr>
              <a:t>День защиты детей </a:t>
            </a:r>
            <a:r>
              <a:rPr lang="ru-RU" sz="3200" b="1" dirty="0" smtClean="0">
                <a:solidFill>
                  <a:schemeClr val="accent6">
                    <a:lumMod val="75000"/>
                  </a:schemeClr>
                </a:solidFill>
              </a:rPr>
              <a:t>2023</a:t>
            </a:r>
            <a:endParaRPr lang="ru-RU" sz="3200" b="1" dirty="0">
              <a:solidFill>
                <a:schemeClr val="accent6">
                  <a:lumMod val="75000"/>
                </a:schemeClr>
              </a:solidFill>
            </a:endParaRPr>
          </a:p>
        </p:txBody>
      </p:sp>
      <p:grpSp>
        <p:nvGrpSpPr>
          <p:cNvPr id="30" name="Группа 29"/>
          <p:cNvGrpSpPr/>
          <p:nvPr/>
        </p:nvGrpSpPr>
        <p:grpSpPr>
          <a:xfrm>
            <a:off x="1228642" y="1916832"/>
            <a:ext cx="6480720" cy="4824536"/>
            <a:chOff x="1475656" y="2633283"/>
            <a:chExt cx="5688630" cy="4224717"/>
          </a:xfrm>
        </p:grpSpPr>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b="1538"/>
            <a:stretch/>
          </p:blipFill>
          <p:spPr>
            <a:xfrm>
              <a:off x="4355976" y="2633283"/>
              <a:ext cx="2808310" cy="2073858"/>
            </a:xfrm>
            <a:prstGeom prst="rect">
              <a:avLst/>
            </a:prstGeom>
          </p:spPr>
        </p:pic>
        <p:pic>
          <p:nvPicPr>
            <p:cNvPr id="20" name="Рисунок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656" y="2635776"/>
              <a:ext cx="2761819" cy="2071365"/>
            </a:xfrm>
            <a:prstGeom prst="rect">
              <a:avLst/>
            </a:prstGeom>
          </p:spPr>
        </p:pic>
        <p:pic>
          <p:nvPicPr>
            <p:cNvPr id="28" name="Рисунок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5656" y="4786636"/>
              <a:ext cx="2761819" cy="2071364"/>
            </a:xfrm>
            <a:prstGeom prst="rect">
              <a:avLst/>
            </a:prstGeom>
          </p:spPr>
        </p:pic>
        <p:pic>
          <p:nvPicPr>
            <p:cNvPr id="29" name="Рисунок 28"/>
            <p:cNvPicPr>
              <a:picLocks noChangeAspect="1"/>
            </p:cNvPicPr>
            <p:nvPr/>
          </p:nvPicPr>
          <p:blipFill rotWithShape="1">
            <a:blip r:embed="rId7" cstate="print">
              <a:extLst>
                <a:ext uri="{28A0092B-C50C-407E-A947-70E740481C1C}">
                  <a14:useLocalDpi xmlns:a14="http://schemas.microsoft.com/office/drawing/2010/main" val="0"/>
                </a:ext>
              </a:extLst>
            </a:blip>
            <a:srcRect t="1656"/>
            <a:stretch/>
          </p:blipFill>
          <p:spPr>
            <a:xfrm>
              <a:off x="4355976" y="4786636"/>
              <a:ext cx="2808310" cy="2071364"/>
            </a:xfrm>
            <a:prstGeom prst="rect">
              <a:avLst/>
            </a:prstGeom>
          </p:spPr>
        </p:pic>
      </p:gr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359024" y="915397"/>
            <a:ext cx="8784976" cy="569387"/>
          </a:xfrm>
          <a:prstGeom prst="rect">
            <a:avLst/>
          </a:prstGeom>
        </p:spPr>
        <p:txBody>
          <a:bodyPr wrap="square">
            <a:spAutoFit/>
          </a:bodyPr>
          <a:lstStyle/>
          <a:p>
            <a:r>
              <a:rPr lang="ru-RU" sz="3100" b="1" dirty="0" smtClean="0">
                <a:solidFill>
                  <a:srgbClr val="0070C0"/>
                </a:solidFill>
              </a:rPr>
              <a:t>МКУ «</a:t>
            </a:r>
            <a:r>
              <a:rPr lang="ru-RU" sz="3100" b="1" dirty="0" err="1" smtClean="0">
                <a:solidFill>
                  <a:srgbClr val="0070C0"/>
                </a:solidFill>
              </a:rPr>
              <a:t>Лебяженский</a:t>
            </a:r>
            <a:r>
              <a:rPr lang="ru-RU" sz="3100" b="1" dirty="0" smtClean="0">
                <a:solidFill>
                  <a:srgbClr val="0070C0"/>
                </a:solidFill>
              </a:rPr>
              <a:t> центр культуры и спорта»</a:t>
            </a:r>
            <a:endParaRPr lang="ru-RU" sz="31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14" name="Прямоугольник 13"/>
          <p:cNvSpPr/>
          <p:nvPr/>
        </p:nvSpPr>
        <p:spPr>
          <a:xfrm>
            <a:off x="755576" y="1340768"/>
            <a:ext cx="7344816" cy="584775"/>
          </a:xfrm>
          <a:prstGeom prst="rect">
            <a:avLst/>
          </a:prstGeom>
          <a:noFill/>
        </p:spPr>
        <p:txBody>
          <a:bodyPr wrap="square">
            <a:spAutoFit/>
          </a:bodyPr>
          <a:lstStyle/>
          <a:p>
            <a:pPr algn="ctr"/>
            <a:r>
              <a:rPr lang="ru-RU" sz="3200" b="1" dirty="0" smtClean="0">
                <a:solidFill>
                  <a:schemeClr val="accent6">
                    <a:lumMod val="75000"/>
                  </a:schemeClr>
                </a:solidFill>
              </a:rPr>
              <a:t>День защиты детей </a:t>
            </a:r>
            <a:r>
              <a:rPr lang="ru-RU" sz="3200" b="1" dirty="0" smtClean="0">
                <a:solidFill>
                  <a:schemeClr val="accent6">
                    <a:lumMod val="75000"/>
                  </a:schemeClr>
                </a:solidFill>
              </a:rPr>
              <a:t>2023</a:t>
            </a:r>
            <a:endParaRPr lang="ru-RU" sz="3200" b="1" dirty="0">
              <a:solidFill>
                <a:schemeClr val="accent6">
                  <a:lumMod val="75000"/>
                </a:schemeClr>
              </a:solidFill>
            </a:endParaRPr>
          </a:p>
        </p:txBody>
      </p:sp>
      <p:grpSp>
        <p:nvGrpSpPr>
          <p:cNvPr id="2" name="Группа 29"/>
          <p:cNvGrpSpPr/>
          <p:nvPr/>
        </p:nvGrpSpPr>
        <p:grpSpPr>
          <a:xfrm>
            <a:off x="1177067" y="2067781"/>
            <a:ext cx="6455703" cy="4790220"/>
            <a:chOff x="1321083" y="2067781"/>
            <a:chExt cx="6455703" cy="4790220"/>
          </a:xfrm>
        </p:grpSpPr>
        <p:pic>
          <p:nvPicPr>
            <p:cNvPr id="18" name="Рисунок 17" descr="fMfz8cPJplU.jpg"/>
            <p:cNvPicPr>
              <a:picLocks noChangeAspect="1"/>
            </p:cNvPicPr>
            <p:nvPr/>
          </p:nvPicPr>
          <p:blipFill>
            <a:blip r:embed="rId4" cstate="print"/>
            <a:stretch>
              <a:fillRect/>
            </a:stretch>
          </p:blipFill>
          <p:spPr>
            <a:xfrm>
              <a:off x="1321083" y="2067781"/>
              <a:ext cx="3168352" cy="2376264"/>
            </a:xfrm>
            <a:prstGeom prst="rect">
              <a:avLst/>
            </a:prstGeom>
          </p:spPr>
        </p:pic>
        <p:pic>
          <p:nvPicPr>
            <p:cNvPr id="19" name="Рисунок 18" descr="PK30OxlxD2o.jpg"/>
            <p:cNvPicPr>
              <a:picLocks noChangeAspect="1"/>
            </p:cNvPicPr>
            <p:nvPr/>
          </p:nvPicPr>
          <p:blipFill rotWithShape="1">
            <a:blip r:embed="rId5" cstate="print"/>
            <a:srcRect b="1137"/>
            <a:stretch/>
          </p:blipFill>
          <p:spPr>
            <a:xfrm>
              <a:off x="4572000" y="2067781"/>
              <a:ext cx="3204786" cy="2376263"/>
            </a:xfrm>
            <a:prstGeom prst="rect">
              <a:avLst/>
            </a:prstGeom>
          </p:spPr>
        </p:pic>
        <p:pic>
          <p:nvPicPr>
            <p:cNvPr id="22" name="Рисунок 21" descr="v2b_gOf2B4g.jpg"/>
            <p:cNvPicPr>
              <a:picLocks noChangeAspect="1"/>
            </p:cNvPicPr>
            <p:nvPr/>
          </p:nvPicPr>
          <p:blipFill rotWithShape="1">
            <a:blip r:embed="rId6" cstate="print"/>
            <a:srcRect b="1137"/>
            <a:stretch/>
          </p:blipFill>
          <p:spPr>
            <a:xfrm>
              <a:off x="4572000" y="4481737"/>
              <a:ext cx="3204786" cy="2376264"/>
            </a:xfrm>
            <a:prstGeom prst="rect">
              <a:avLst/>
            </a:prstGeom>
          </p:spPr>
        </p:pic>
        <p:pic>
          <p:nvPicPr>
            <p:cNvPr id="23" name="Рисунок 22" descr="w-VgIXK-Je8.jpg"/>
            <p:cNvPicPr>
              <a:picLocks noChangeAspect="1"/>
            </p:cNvPicPr>
            <p:nvPr/>
          </p:nvPicPr>
          <p:blipFill>
            <a:blip r:embed="rId7" cstate="print"/>
            <a:stretch>
              <a:fillRect/>
            </a:stretch>
          </p:blipFill>
          <p:spPr>
            <a:xfrm>
              <a:off x="1329295" y="4481736"/>
              <a:ext cx="3168352" cy="2376264"/>
            </a:xfrm>
            <a:prstGeom prst="rect">
              <a:avLst/>
            </a:prstGeom>
          </p:spPr>
        </p:pic>
      </p:gr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70171" y="-17168"/>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1187624" y="428978"/>
            <a:ext cx="6750050" cy="461665"/>
          </a:xfrm>
          <a:prstGeom prst="rect">
            <a:avLst/>
          </a:prstGeom>
        </p:spPr>
        <p:txBody>
          <a:bodyPr wrap="square">
            <a:spAutoFit/>
          </a:bodyPr>
          <a:lstStyle/>
          <a:p>
            <a:pPr algn="ctr"/>
            <a:r>
              <a:rPr lang="ru-RU" sz="2400" b="1" dirty="0" smtClean="0">
                <a:solidFill>
                  <a:srgbClr val="0070C0"/>
                </a:solidFill>
              </a:rPr>
              <a:t>МКУ «</a:t>
            </a:r>
            <a:r>
              <a:rPr lang="ru-RU" sz="2400" b="1" dirty="0" err="1" smtClean="0">
                <a:solidFill>
                  <a:srgbClr val="0070C0"/>
                </a:solidFill>
              </a:rPr>
              <a:t>Лебяженский</a:t>
            </a:r>
            <a:r>
              <a:rPr lang="ru-RU" sz="2400" b="1" dirty="0" smtClean="0">
                <a:solidFill>
                  <a:srgbClr val="0070C0"/>
                </a:solidFill>
              </a:rPr>
              <a:t> центр </a:t>
            </a:r>
            <a:r>
              <a:rPr lang="ru-RU" sz="2400" b="1" dirty="0" smtClean="0">
                <a:solidFill>
                  <a:srgbClr val="0070C0"/>
                </a:solidFill>
              </a:rPr>
              <a:t>культуры </a:t>
            </a:r>
            <a:r>
              <a:rPr lang="ru-RU" sz="2400" b="1" dirty="0" smtClean="0">
                <a:solidFill>
                  <a:srgbClr val="0070C0"/>
                </a:solidFill>
              </a:rPr>
              <a:t>и спорта»</a:t>
            </a:r>
            <a:endParaRPr lang="ru-RU" sz="24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14" name="Прямоугольник 13"/>
          <p:cNvSpPr/>
          <p:nvPr/>
        </p:nvSpPr>
        <p:spPr>
          <a:xfrm>
            <a:off x="683568" y="836710"/>
            <a:ext cx="7344816" cy="584775"/>
          </a:xfrm>
          <a:prstGeom prst="rect">
            <a:avLst/>
          </a:prstGeom>
          <a:noFill/>
        </p:spPr>
        <p:txBody>
          <a:bodyPr wrap="square">
            <a:spAutoFit/>
          </a:bodyPr>
          <a:lstStyle/>
          <a:p>
            <a:pPr algn="ctr"/>
            <a:r>
              <a:rPr lang="ru-RU" sz="3200" b="1" dirty="0" smtClean="0">
                <a:solidFill>
                  <a:schemeClr val="accent6">
                    <a:lumMod val="75000"/>
                  </a:schemeClr>
                </a:solidFill>
              </a:rPr>
              <a:t>День </a:t>
            </a:r>
            <a:r>
              <a:rPr lang="ru-RU" sz="3200" b="1" dirty="0" smtClean="0">
                <a:solidFill>
                  <a:schemeClr val="accent6">
                    <a:lumMod val="75000"/>
                  </a:schemeClr>
                </a:solidFill>
              </a:rPr>
              <a:t>поселка</a:t>
            </a:r>
            <a:r>
              <a:rPr lang="ru-RU" sz="3200" b="1" dirty="0">
                <a:solidFill>
                  <a:schemeClr val="accent6">
                    <a:lumMod val="75000"/>
                  </a:schemeClr>
                </a:solidFill>
              </a:rPr>
              <a:t> </a:t>
            </a:r>
            <a:r>
              <a:rPr lang="ru-RU" sz="3200" b="1" dirty="0" smtClean="0">
                <a:solidFill>
                  <a:schemeClr val="accent6">
                    <a:lumMod val="75000"/>
                  </a:schemeClr>
                </a:solidFill>
              </a:rPr>
              <a:t>2023</a:t>
            </a:r>
            <a:endParaRPr lang="ru-RU" sz="3200" b="1" dirty="0">
              <a:solidFill>
                <a:schemeClr val="accent6">
                  <a:lumMod val="75000"/>
                </a:schemeClr>
              </a:solidFill>
            </a:endParaRPr>
          </a:p>
        </p:txBody>
      </p:sp>
      <p:grpSp>
        <p:nvGrpSpPr>
          <p:cNvPr id="37" name="Группа 36"/>
          <p:cNvGrpSpPr/>
          <p:nvPr/>
        </p:nvGrpSpPr>
        <p:grpSpPr>
          <a:xfrm>
            <a:off x="1170170" y="1509021"/>
            <a:ext cx="6794345" cy="5262721"/>
            <a:chOff x="1752148" y="2116997"/>
            <a:chExt cx="6075749" cy="4557321"/>
          </a:xfrm>
        </p:grpSpPr>
        <p:pic>
          <p:nvPicPr>
            <p:cNvPr id="31" name="Рисунок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149" y="2116997"/>
              <a:ext cx="2957311" cy="2217984"/>
            </a:xfrm>
            <a:prstGeom prst="rect">
              <a:avLst/>
            </a:prstGeom>
          </p:spPr>
        </p:pic>
        <p:pic>
          <p:nvPicPr>
            <p:cNvPr id="33" name="Рисунок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148" y="4425432"/>
              <a:ext cx="2957312" cy="2248886"/>
            </a:xfrm>
            <a:prstGeom prst="rect">
              <a:avLst/>
            </a:prstGeom>
          </p:spPr>
        </p:pic>
        <p:pic>
          <p:nvPicPr>
            <p:cNvPr id="36" name="Рисунок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6585" y="4415694"/>
              <a:ext cx="2981312" cy="2235985"/>
            </a:xfrm>
            <a:prstGeom prst="rect">
              <a:avLst/>
            </a:prstGeom>
          </p:spPr>
        </p:pic>
        <p:pic>
          <p:nvPicPr>
            <p:cNvPr id="29" name="Рисунок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6585" y="2116997"/>
              <a:ext cx="2957311" cy="2217984"/>
            </a:xfrm>
            <a:prstGeom prst="rect">
              <a:avLst/>
            </a:prstGeom>
          </p:spPr>
        </p:pic>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475656" y="3328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sp>
        <p:nvSpPr>
          <p:cNvPr id="8197" name="Прямоугольник 7"/>
          <p:cNvSpPr>
            <a:spLocks noChangeArrowheads="1"/>
          </p:cNvSpPr>
          <p:nvPr/>
        </p:nvSpPr>
        <p:spPr bwMode="auto">
          <a:xfrm>
            <a:off x="251520" y="1033500"/>
            <a:ext cx="8101013" cy="707886"/>
          </a:xfrm>
          <a:prstGeom prst="rect">
            <a:avLst/>
          </a:prstGeom>
          <a:noFill/>
          <a:ln w="9525">
            <a:noFill/>
            <a:miter lim="800000"/>
            <a:headEnd/>
            <a:tailEnd/>
          </a:ln>
        </p:spPr>
        <p:txBody>
          <a:bodyPr>
            <a:spAutoFit/>
          </a:bodyPr>
          <a:lstStyle/>
          <a:p>
            <a:r>
              <a:rPr lang="ru-RU" altLang="ru-RU" sz="4000" b="1" dirty="0" smtClean="0">
                <a:solidFill>
                  <a:srgbClr val="FF0000"/>
                </a:solidFill>
                <a:latin typeface="Arial" charset="0"/>
                <a:cs typeface="Arial" charset="0"/>
              </a:rPr>
              <a:t>Налоговые доходы</a:t>
            </a:r>
            <a:endParaRPr lang="ru-RU" altLang="ru-RU" sz="4000" b="1" dirty="0">
              <a:solidFill>
                <a:srgbClr val="FF0000"/>
              </a:solidFill>
              <a:latin typeface="Arial" charset="0"/>
              <a:cs typeface="Arial"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graphicFrame>
        <p:nvGraphicFramePr>
          <p:cNvPr id="8" name="Диаграмма 7"/>
          <p:cNvGraphicFramePr/>
          <p:nvPr>
            <p:extLst>
              <p:ext uri="{D42A27DB-BD31-4B8C-83A1-F6EECF244321}">
                <p14:modId xmlns:p14="http://schemas.microsoft.com/office/powerpoint/2010/main" val="3350957893"/>
              </p:ext>
            </p:extLst>
          </p:nvPr>
        </p:nvGraphicFramePr>
        <p:xfrm>
          <a:off x="827585" y="1941210"/>
          <a:ext cx="7632848" cy="493860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0878" y="6105"/>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223509" y="440448"/>
            <a:ext cx="8784976" cy="461665"/>
          </a:xfrm>
          <a:prstGeom prst="rect">
            <a:avLst/>
          </a:prstGeom>
        </p:spPr>
        <p:txBody>
          <a:bodyPr wrap="square">
            <a:spAutoFit/>
          </a:bodyPr>
          <a:lstStyle/>
          <a:p>
            <a:pPr algn="ctr"/>
            <a:r>
              <a:rPr lang="ru-RU" sz="2400" b="1" dirty="0" smtClean="0">
                <a:solidFill>
                  <a:srgbClr val="0070C0"/>
                </a:solidFill>
              </a:rPr>
              <a:t>МКУ «</a:t>
            </a:r>
            <a:r>
              <a:rPr lang="ru-RU" sz="2400" b="1" dirty="0" err="1" smtClean="0">
                <a:solidFill>
                  <a:srgbClr val="0070C0"/>
                </a:solidFill>
              </a:rPr>
              <a:t>Лебяженский</a:t>
            </a:r>
            <a:r>
              <a:rPr lang="ru-RU" sz="2400" b="1" dirty="0" smtClean="0">
                <a:solidFill>
                  <a:srgbClr val="0070C0"/>
                </a:solidFill>
              </a:rPr>
              <a:t> центр </a:t>
            </a:r>
            <a:r>
              <a:rPr lang="ru-RU" sz="2400" b="1" dirty="0" smtClean="0">
                <a:solidFill>
                  <a:srgbClr val="0070C0"/>
                </a:solidFill>
              </a:rPr>
              <a:t>культуры </a:t>
            </a:r>
            <a:r>
              <a:rPr lang="ru-RU" sz="2400" b="1" dirty="0" smtClean="0">
                <a:solidFill>
                  <a:srgbClr val="0070C0"/>
                </a:solidFill>
              </a:rPr>
              <a:t>и спорта»</a:t>
            </a:r>
            <a:endParaRPr lang="ru-RU" sz="24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14" name="Прямоугольник 13"/>
          <p:cNvSpPr/>
          <p:nvPr/>
        </p:nvSpPr>
        <p:spPr>
          <a:xfrm>
            <a:off x="883495" y="764704"/>
            <a:ext cx="7344816" cy="584775"/>
          </a:xfrm>
          <a:prstGeom prst="rect">
            <a:avLst/>
          </a:prstGeom>
          <a:noFill/>
        </p:spPr>
        <p:txBody>
          <a:bodyPr wrap="square">
            <a:spAutoFit/>
          </a:bodyPr>
          <a:lstStyle/>
          <a:p>
            <a:pPr algn="ctr"/>
            <a:r>
              <a:rPr lang="ru-RU" sz="3200" b="1" dirty="0" smtClean="0">
                <a:solidFill>
                  <a:schemeClr val="accent6">
                    <a:lumMod val="75000"/>
                  </a:schemeClr>
                </a:solidFill>
              </a:rPr>
              <a:t>День </a:t>
            </a:r>
            <a:r>
              <a:rPr lang="ru-RU" sz="3200" b="1" dirty="0" smtClean="0">
                <a:solidFill>
                  <a:schemeClr val="accent6">
                    <a:lumMod val="75000"/>
                  </a:schemeClr>
                </a:solidFill>
              </a:rPr>
              <a:t>поселка 2023</a:t>
            </a:r>
            <a:endParaRPr lang="ru-RU" sz="3200" b="1" dirty="0">
              <a:solidFill>
                <a:schemeClr val="accent6">
                  <a:lumMod val="75000"/>
                </a:schemeClr>
              </a:solidFill>
            </a:endParaRPr>
          </a:p>
        </p:txBody>
      </p:sp>
      <p:grpSp>
        <p:nvGrpSpPr>
          <p:cNvPr id="37" name="Группа 36"/>
          <p:cNvGrpSpPr/>
          <p:nvPr/>
        </p:nvGrpSpPr>
        <p:grpSpPr>
          <a:xfrm>
            <a:off x="1321240" y="1523896"/>
            <a:ext cx="6502843" cy="5204522"/>
            <a:chOff x="3520833" y="3015303"/>
            <a:chExt cx="5643842" cy="4211792"/>
          </a:xfrm>
        </p:grpSpPr>
        <p:pic>
          <p:nvPicPr>
            <p:cNvPr id="30" name="Рисунок 29"/>
            <p:cNvPicPr>
              <a:picLocks noChangeAspect="1"/>
            </p:cNvPicPr>
            <p:nvPr/>
          </p:nvPicPr>
          <p:blipFill rotWithShape="1">
            <a:blip r:embed="rId4" cstate="print">
              <a:extLst>
                <a:ext uri="{28A0092B-C50C-407E-A947-70E740481C1C}">
                  <a14:useLocalDpi xmlns:a14="http://schemas.microsoft.com/office/drawing/2010/main" val="0"/>
                </a:ext>
              </a:extLst>
            </a:blip>
            <a:srcRect b="4820"/>
            <a:stretch/>
          </p:blipFill>
          <p:spPr>
            <a:xfrm>
              <a:off x="6380365" y="3015303"/>
              <a:ext cx="2784310" cy="2016224"/>
            </a:xfrm>
            <a:prstGeom prst="rect">
              <a:avLst/>
            </a:prstGeom>
          </p:spPr>
        </p:pic>
        <p:pic>
          <p:nvPicPr>
            <p:cNvPr id="35" name="Рисунок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0833" y="5139749"/>
              <a:ext cx="2688672" cy="2087346"/>
            </a:xfrm>
            <a:prstGeom prst="rect">
              <a:avLst/>
            </a:prstGeom>
          </p:spPr>
        </p:pic>
        <p:pic>
          <p:nvPicPr>
            <p:cNvPr id="34" name="Рисунок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0365" y="5138862"/>
              <a:ext cx="2784310" cy="2088233"/>
            </a:xfrm>
            <a:prstGeom prst="rect">
              <a:avLst/>
            </a:prstGeom>
          </p:spPr>
        </p:pic>
        <p:pic>
          <p:nvPicPr>
            <p:cNvPr id="32" name="Рисунок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9859" y="3015303"/>
              <a:ext cx="2688298" cy="2016224"/>
            </a:xfrm>
            <a:prstGeom prst="rect">
              <a:avLst/>
            </a:prstGeom>
          </p:spPr>
        </p:pic>
      </p:grpSp>
    </p:spTree>
    <p:extLst>
      <p:ext uri="{BB962C8B-B14F-4D97-AF65-F5344CB8AC3E}">
        <p14:creationId xmlns:p14="http://schemas.microsoft.com/office/powerpoint/2010/main" val="378669279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359024" y="1052736"/>
            <a:ext cx="8784976" cy="569387"/>
          </a:xfrm>
          <a:prstGeom prst="rect">
            <a:avLst/>
          </a:prstGeom>
        </p:spPr>
        <p:txBody>
          <a:bodyPr wrap="square">
            <a:spAutoFit/>
          </a:bodyPr>
          <a:lstStyle/>
          <a:p>
            <a:r>
              <a:rPr lang="ru-RU" sz="3100" b="1" dirty="0" smtClean="0">
                <a:solidFill>
                  <a:srgbClr val="0070C0"/>
                </a:solidFill>
              </a:rPr>
              <a:t>МКУ «</a:t>
            </a:r>
            <a:r>
              <a:rPr lang="ru-RU" sz="3100" b="1" dirty="0" err="1" smtClean="0">
                <a:solidFill>
                  <a:srgbClr val="0070C0"/>
                </a:solidFill>
              </a:rPr>
              <a:t>Лебяженский</a:t>
            </a:r>
            <a:r>
              <a:rPr lang="ru-RU" sz="3100" b="1" dirty="0" smtClean="0">
                <a:solidFill>
                  <a:srgbClr val="0070C0"/>
                </a:solidFill>
              </a:rPr>
              <a:t> центр культуры и спорта»</a:t>
            </a:r>
            <a:endParaRPr lang="ru-RU" sz="31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14" name="Прямоугольник 13"/>
          <p:cNvSpPr/>
          <p:nvPr/>
        </p:nvSpPr>
        <p:spPr>
          <a:xfrm>
            <a:off x="-108520" y="1484784"/>
            <a:ext cx="9252520" cy="461665"/>
          </a:xfrm>
          <a:prstGeom prst="rect">
            <a:avLst/>
          </a:prstGeom>
          <a:noFill/>
        </p:spPr>
        <p:txBody>
          <a:bodyPr wrap="square">
            <a:spAutoFit/>
          </a:bodyPr>
          <a:lstStyle/>
          <a:p>
            <a:pPr algn="ctr"/>
            <a:r>
              <a:rPr lang="ru-RU" sz="2400" b="1" dirty="0" smtClean="0">
                <a:solidFill>
                  <a:srgbClr val="0070C0"/>
                </a:solidFill>
              </a:rPr>
              <a:t>Развитие клубов по интересам и любительских объединений </a:t>
            </a:r>
            <a:r>
              <a:rPr lang="ru-RU" sz="2400" b="1" dirty="0" smtClean="0">
                <a:solidFill>
                  <a:srgbClr val="0070C0"/>
                </a:solidFill>
              </a:rPr>
              <a:t>2023</a:t>
            </a:r>
            <a:endParaRPr lang="ru-RU" sz="2400" b="1" dirty="0">
              <a:solidFill>
                <a:srgbClr val="0070C0"/>
              </a:solidFill>
            </a:endParaRPr>
          </a:p>
        </p:txBody>
      </p:sp>
      <p:grpSp>
        <p:nvGrpSpPr>
          <p:cNvPr id="17" name="Группа 16"/>
          <p:cNvGrpSpPr/>
          <p:nvPr/>
        </p:nvGrpSpPr>
        <p:grpSpPr>
          <a:xfrm>
            <a:off x="114379" y="3169127"/>
            <a:ext cx="8903255" cy="3290048"/>
            <a:chOff x="521997" y="4280364"/>
            <a:chExt cx="7927439" cy="2420259"/>
          </a:xfrm>
        </p:grpSpPr>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997" y="4280364"/>
              <a:ext cx="3672408" cy="2400965"/>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7516" y="4280364"/>
              <a:ext cx="3701920" cy="2420259"/>
            </a:xfrm>
            <a:prstGeom prst="rect">
              <a:avLst/>
            </a:prstGeom>
          </p:spPr>
        </p:pic>
      </p:grpSp>
      <p:sp>
        <p:nvSpPr>
          <p:cNvPr id="22" name="Прямоугольник 21"/>
          <p:cNvSpPr/>
          <p:nvPr/>
        </p:nvSpPr>
        <p:spPr>
          <a:xfrm>
            <a:off x="1691680" y="2060848"/>
            <a:ext cx="5094312" cy="954107"/>
          </a:xfrm>
          <a:prstGeom prst="rect">
            <a:avLst/>
          </a:prstGeom>
        </p:spPr>
        <p:txBody>
          <a:bodyPr wrap="square">
            <a:spAutoFit/>
          </a:bodyPr>
          <a:lstStyle/>
          <a:p>
            <a:pPr algn="ctr"/>
            <a:r>
              <a:rPr lang="ru-RU" sz="2800" b="1" dirty="0" smtClean="0">
                <a:solidFill>
                  <a:schemeClr val="accent6">
                    <a:lumMod val="75000"/>
                  </a:schemeClr>
                </a:solidFill>
              </a:rPr>
              <a:t>Клубное формирование «</a:t>
            </a:r>
            <a:r>
              <a:rPr lang="ru-RU" sz="2800" b="1" dirty="0" err="1" smtClean="0">
                <a:solidFill>
                  <a:schemeClr val="accent6">
                    <a:lumMod val="75000"/>
                  </a:schemeClr>
                </a:solidFill>
              </a:rPr>
              <a:t>Берегиня</a:t>
            </a:r>
            <a:r>
              <a:rPr lang="ru-RU" sz="2800" b="1" dirty="0" smtClean="0">
                <a:solidFill>
                  <a:schemeClr val="accent6">
                    <a:lumMod val="75000"/>
                  </a:schemeClr>
                </a:solidFill>
              </a:rPr>
              <a:t>»</a:t>
            </a:r>
            <a:endParaRPr lang="ru-RU" sz="2800" b="1" dirty="0">
              <a:solidFill>
                <a:schemeClr val="accent6">
                  <a:lumMod val="75000"/>
                </a:schemeClr>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349858" y="980728"/>
            <a:ext cx="8784976" cy="569387"/>
          </a:xfrm>
          <a:prstGeom prst="rect">
            <a:avLst/>
          </a:prstGeom>
        </p:spPr>
        <p:txBody>
          <a:bodyPr wrap="square">
            <a:spAutoFit/>
          </a:bodyPr>
          <a:lstStyle/>
          <a:p>
            <a:r>
              <a:rPr lang="ru-RU" sz="3100" b="1" dirty="0" smtClean="0">
                <a:solidFill>
                  <a:srgbClr val="0070C0"/>
                </a:solidFill>
              </a:rPr>
              <a:t>МКУ «</a:t>
            </a:r>
            <a:r>
              <a:rPr lang="ru-RU" sz="3100" b="1" dirty="0" err="1" smtClean="0">
                <a:solidFill>
                  <a:srgbClr val="0070C0"/>
                </a:solidFill>
              </a:rPr>
              <a:t>Лебяженский</a:t>
            </a:r>
            <a:r>
              <a:rPr lang="ru-RU" sz="3100" b="1" dirty="0" smtClean="0">
                <a:solidFill>
                  <a:srgbClr val="0070C0"/>
                </a:solidFill>
              </a:rPr>
              <a:t> центр культуры и спорта»</a:t>
            </a:r>
            <a:endParaRPr lang="ru-RU" sz="31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22" name="Прямоугольник 21"/>
          <p:cNvSpPr/>
          <p:nvPr/>
        </p:nvSpPr>
        <p:spPr>
          <a:xfrm>
            <a:off x="251520" y="1550115"/>
            <a:ext cx="8568952" cy="461665"/>
          </a:xfrm>
          <a:prstGeom prst="rect">
            <a:avLst/>
          </a:prstGeom>
        </p:spPr>
        <p:txBody>
          <a:bodyPr wrap="square">
            <a:spAutoFit/>
          </a:bodyPr>
          <a:lstStyle/>
          <a:p>
            <a:pPr algn="ctr"/>
            <a:r>
              <a:rPr lang="ru-RU" sz="2400" b="1" dirty="0" smtClean="0">
                <a:solidFill>
                  <a:schemeClr val="accent6">
                    <a:lumMod val="75000"/>
                  </a:schemeClr>
                </a:solidFill>
              </a:rPr>
              <a:t>Волонтерская деятельность и отправка гуманитарной помощи</a:t>
            </a:r>
            <a:endParaRPr lang="ru-RU" sz="2400" b="1" dirty="0">
              <a:solidFill>
                <a:schemeClr val="accent6">
                  <a:lumMod val="75000"/>
                </a:schemeClr>
              </a:solidFill>
            </a:endParaRPr>
          </a:p>
        </p:txBody>
      </p: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l="6791" t="4720" r="13565"/>
          <a:stretch/>
        </p:blipFill>
        <p:spPr>
          <a:xfrm>
            <a:off x="1475656" y="4301114"/>
            <a:ext cx="2849691" cy="2556886"/>
          </a:xfrm>
          <a:prstGeom prst="rect">
            <a:avLst/>
          </a:prstGeom>
        </p:spPr>
      </p:pic>
      <p:pic>
        <p:nvPicPr>
          <p:cNvPr id="18" name="Рисунок 17"/>
          <p:cNvPicPr>
            <a:picLocks noChangeAspect="1"/>
          </p:cNvPicPr>
          <p:nvPr/>
        </p:nvPicPr>
        <p:blipFill rotWithShape="1">
          <a:blip r:embed="rId5" cstate="print">
            <a:extLst>
              <a:ext uri="{28A0092B-C50C-407E-A947-70E740481C1C}">
                <a14:useLocalDpi xmlns:a14="http://schemas.microsoft.com/office/drawing/2010/main" val="0"/>
              </a:ext>
            </a:extLst>
          </a:blip>
          <a:srcRect l="7528" t="14669" r="7353" b="4028"/>
          <a:stretch/>
        </p:blipFill>
        <p:spPr>
          <a:xfrm>
            <a:off x="1475656" y="2115141"/>
            <a:ext cx="2849691" cy="2041451"/>
          </a:xfrm>
          <a:prstGeom prst="rect">
            <a:avLst/>
          </a:prstGeom>
        </p:spPr>
      </p:pic>
      <p:pic>
        <p:nvPicPr>
          <p:cNvPr id="19" name="Рисунок 18"/>
          <p:cNvPicPr>
            <a:picLocks noChangeAspect="1"/>
          </p:cNvPicPr>
          <p:nvPr/>
        </p:nvPicPr>
        <p:blipFill rotWithShape="1">
          <a:blip r:embed="rId6" cstate="print">
            <a:extLst>
              <a:ext uri="{28A0092B-C50C-407E-A947-70E740481C1C}">
                <a14:useLocalDpi xmlns:a14="http://schemas.microsoft.com/office/drawing/2010/main" val="0"/>
              </a:ext>
            </a:extLst>
          </a:blip>
          <a:srcRect t="7858" b="25655"/>
          <a:stretch/>
        </p:blipFill>
        <p:spPr>
          <a:xfrm>
            <a:off x="4535996" y="4530988"/>
            <a:ext cx="2621699" cy="2327012"/>
          </a:xfrm>
          <a:prstGeom prst="rect">
            <a:avLst/>
          </a:prstGeom>
        </p:spPr>
      </p:pic>
      <p:pic>
        <p:nvPicPr>
          <p:cNvPr id="16" name="Рисунок 15"/>
          <p:cNvPicPr>
            <a:picLocks noChangeAspect="1"/>
          </p:cNvPicPr>
          <p:nvPr/>
        </p:nvPicPr>
        <p:blipFill rotWithShape="1">
          <a:blip r:embed="rId7" cstate="print">
            <a:extLst>
              <a:ext uri="{28A0092B-C50C-407E-A947-70E740481C1C}">
                <a14:useLocalDpi xmlns:a14="http://schemas.microsoft.com/office/drawing/2010/main" val="0"/>
              </a:ext>
            </a:extLst>
          </a:blip>
          <a:srcRect t="21936" b="11196"/>
          <a:stretch/>
        </p:blipFill>
        <p:spPr>
          <a:xfrm>
            <a:off x="4532548" y="2090465"/>
            <a:ext cx="2601425" cy="2319329"/>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1403648" y="519063"/>
            <a:ext cx="8784976" cy="461665"/>
          </a:xfrm>
          <a:prstGeom prst="rect">
            <a:avLst/>
          </a:prstGeom>
        </p:spPr>
        <p:txBody>
          <a:bodyPr wrap="square">
            <a:spAutoFit/>
          </a:bodyPr>
          <a:lstStyle/>
          <a:p>
            <a:r>
              <a:rPr lang="ru-RU" sz="2400" b="1" dirty="0" smtClean="0">
                <a:solidFill>
                  <a:srgbClr val="0070C0"/>
                </a:solidFill>
              </a:rPr>
              <a:t>МКУ «</a:t>
            </a:r>
            <a:r>
              <a:rPr lang="ru-RU" sz="2400" b="1" dirty="0" err="1" smtClean="0">
                <a:solidFill>
                  <a:srgbClr val="0070C0"/>
                </a:solidFill>
              </a:rPr>
              <a:t>Лебяженский</a:t>
            </a:r>
            <a:r>
              <a:rPr lang="ru-RU" sz="2400" b="1" dirty="0" smtClean="0">
                <a:solidFill>
                  <a:srgbClr val="0070C0"/>
                </a:solidFill>
              </a:rPr>
              <a:t> центр культуры и спорта»</a:t>
            </a:r>
            <a:endParaRPr lang="ru-RU" sz="24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14" name="Прямоугольник 13"/>
          <p:cNvSpPr/>
          <p:nvPr/>
        </p:nvSpPr>
        <p:spPr>
          <a:xfrm>
            <a:off x="115714" y="980728"/>
            <a:ext cx="8893870" cy="523220"/>
          </a:xfrm>
          <a:prstGeom prst="rect">
            <a:avLst/>
          </a:prstGeom>
          <a:noFill/>
        </p:spPr>
        <p:txBody>
          <a:bodyPr wrap="square">
            <a:spAutoFit/>
          </a:bodyPr>
          <a:lstStyle/>
          <a:p>
            <a:pPr algn="ctr"/>
            <a:r>
              <a:rPr lang="ru-RU" sz="2800" b="1" dirty="0" smtClean="0">
                <a:solidFill>
                  <a:schemeClr val="accent6">
                    <a:lumMod val="75000"/>
                  </a:schemeClr>
                </a:solidFill>
              </a:rPr>
              <a:t>СПОРТИВНЫЕ ТУРНИРЫ И СОРЕВНОВАНИЯ</a:t>
            </a:r>
            <a:endParaRPr lang="ru-RU" sz="2800" b="1" dirty="0">
              <a:solidFill>
                <a:schemeClr val="accent6">
                  <a:lumMod val="75000"/>
                </a:schemeClr>
              </a:solidFill>
            </a:endParaRPr>
          </a:p>
        </p:txBody>
      </p:sp>
      <p:grpSp>
        <p:nvGrpSpPr>
          <p:cNvPr id="20" name="Группа 19"/>
          <p:cNvGrpSpPr/>
          <p:nvPr/>
        </p:nvGrpSpPr>
        <p:grpSpPr>
          <a:xfrm>
            <a:off x="966012" y="1433216"/>
            <a:ext cx="7501665" cy="5424785"/>
            <a:chOff x="1187624" y="1433216"/>
            <a:chExt cx="7501665" cy="5424785"/>
          </a:xfrm>
        </p:grpSpPr>
        <p:pic>
          <p:nvPicPr>
            <p:cNvPr id="15" name="Рисунок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87624" y="4096878"/>
              <a:ext cx="3681494" cy="2761121"/>
            </a:xfrm>
            <a:prstGeom prst="rect">
              <a:avLst/>
            </a:prstGeom>
          </p:spPr>
        </p:pic>
        <p:pic>
          <p:nvPicPr>
            <p:cNvPr id="16" name="Рисунок 15"/>
            <p:cNvPicPr>
              <a:picLocks noChangeAspect="1"/>
            </p:cNvPicPr>
            <p:nvPr/>
          </p:nvPicPr>
          <p:blipFill rotWithShape="1">
            <a:blip r:embed="rId5" cstate="print">
              <a:extLst>
                <a:ext uri="{28A0092B-C50C-407E-A947-70E740481C1C}">
                  <a14:useLocalDpi xmlns:a14="http://schemas.microsoft.com/office/drawing/2010/main" val="0"/>
                </a:ext>
              </a:extLst>
            </a:blip>
            <a:srcRect t="11168"/>
            <a:stretch/>
          </p:blipFill>
          <p:spPr>
            <a:xfrm>
              <a:off x="4945026" y="1433216"/>
              <a:ext cx="3694481" cy="1846051"/>
            </a:xfrm>
            <a:prstGeom prst="rect">
              <a:avLst/>
            </a:prstGeom>
          </p:spPr>
        </p:pic>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t="30783" b="-1"/>
            <a:stretch/>
          </p:blipFill>
          <p:spPr>
            <a:xfrm>
              <a:off x="4945026" y="3402419"/>
              <a:ext cx="3744263" cy="3455582"/>
            </a:xfrm>
            <a:prstGeom prst="rect">
              <a:avLst/>
            </a:prstGeom>
          </p:spPr>
        </p:pic>
        <p:pic>
          <p:nvPicPr>
            <p:cNvPr id="13" name="Рисунок 12"/>
            <p:cNvPicPr>
              <a:picLocks noChangeAspect="1"/>
            </p:cNvPicPr>
            <p:nvPr/>
          </p:nvPicPr>
          <p:blipFill rotWithShape="1">
            <a:blip r:embed="rId7" cstate="print">
              <a:extLst>
                <a:ext uri="{28A0092B-C50C-407E-A947-70E740481C1C}">
                  <a14:useLocalDpi xmlns:a14="http://schemas.microsoft.com/office/drawing/2010/main" val="0"/>
                </a:ext>
              </a:extLst>
            </a:blip>
            <a:srcRect t="6913"/>
            <a:stretch/>
          </p:blipFill>
          <p:spPr>
            <a:xfrm>
              <a:off x="1187624" y="1433216"/>
              <a:ext cx="3681494" cy="2570242"/>
            </a:xfrm>
            <a:prstGeom prst="rect">
              <a:avLst/>
            </a:prstGeom>
          </p:spPr>
        </p:pic>
      </p:grpSp>
    </p:spTree>
    <p:extLst>
      <p:ext uri="{BB962C8B-B14F-4D97-AF65-F5344CB8AC3E}">
        <p14:creationId xmlns:p14="http://schemas.microsoft.com/office/powerpoint/2010/main" val="155646378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1403648" y="519063"/>
            <a:ext cx="8784976" cy="461665"/>
          </a:xfrm>
          <a:prstGeom prst="rect">
            <a:avLst/>
          </a:prstGeom>
        </p:spPr>
        <p:txBody>
          <a:bodyPr wrap="square">
            <a:spAutoFit/>
          </a:bodyPr>
          <a:lstStyle/>
          <a:p>
            <a:r>
              <a:rPr lang="ru-RU" sz="2400" b="1" dirty="0" smtClean="0">
                <a:solidFill>
                  <a:srgbClr val="0070C0"/>
                </a:solidFill>
              </a:rPr>
              <a:t>МКУ «</a:t>
            </a:r>
            <a:r>
              <a:rPr lang="ru-RU" sz="2400" b="1" dirty="0" err="1" smtClean="0">
                <a:solidFill>
                  <a:srgbClr val="0070C0"/>
                </a:solidFill>
              </a:rPr>
              <a:t>Лебяженский</a:t>
            </a:r>
            <a:r>
              <a:rPr lang="ru-RU" sz="2400" b="1" dirty="0" smtClean="0">
                <a:solidFill>
                  <a:srgbClr val="0070C0"/>
                </a:solidFill>
              </a:rPr>
              <a:t> центр культуры и спорта»</a:t>
            </a:r>
            <a:endParaRPr lang="ru-RU" sz="24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14" name="Прямоугольник 13"/>
          <p:cNvSpPr/>
          <p:nvPr/>
        </p:nvSpPr>
        <p:spPr>
          <a:xfrm>
            <a:off x="115714" y="946008"/>
            <a:ext cx="8893870" cy="523220"/>
          </a:xfrm>
          <a:prstGeom prst="rect">
            <a:avLst/>
          </a:prstGeom>
          <a:noFill/>
        </p:spPr>
        <p:txBody>
          <a:bodyPr wrap="square">
            <a:spAutoFit/>
          </a:bodyPr>
          <a:lstStyle/>
          <a:p>
            <a:pPr algn="ctr"/>
            <a:r>
              <a:rPr lang="ru-RU" sz="2800" b="1" dirty="0" smtClean="0">
                <a:solidFill>
                  <a:schemeClr val="accent6">
                    <a:lumMod val="75000"/>
                  </a:schemeClr>
                </a:solidFill>
              </a:rPr>
              <a:t>Региональный фестиваль «Вело47»</a:t>
            </a:r>
            <a:endParaRPr lang="ru-RU" sz="2800" b="1" dirty="0">
              <a:solidFill>
                <a:schemeClr val="accent6">
                  <a:lumMod val="75000"/>
                </a:schemeClr>
              </a:solidFill>
            </a:endParaRPr>
          </a:p>
        </p:txBody>
      </p:sp>
      <p:grpSp>
        <p:nvGrpSpPr>
          <p:cNvPr id="20" name="Группа 19"/>
          <p:cNvGrpSpPr/>
          <p:nvPr/>
        </p:nvGrpSpPr>
        <p:grpSpPr>
          <a:xfrm>
            <a:off x="755576" y="1481365"/>
            <a:ext cx="7531396" cy="5380923"/>
            <a:chOff x="755576" y="1481365"/>
            <a:chExt cx="7531396" cy="5380923"/>
          </a:xfrm>
        </p:grpSpPr>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101167"/>
              <a:ext cx="3681496" cy="2761121"/>
            </a:xfrm>
            <a:prstGeom prst="rect">
              <a:avLst/>
            </a:prstGeom>
          </p:spPr>
        </p:pic>
        <p:pic>
          <p:nvPicPr>
            <p:cNvPr id="16" name="Рисунок 15"/>
            <p:cNvPicPr>
              <a:picLocks noChangeAspect="1"/>
            </p:cNvPicPr>
            <p:nvPr/>
          </p:nvPicPr>
          <p:blipFill rotWithShape="1">
            <a:blip r:embed="rId5" cstate="print">
              <a:extLst>
                <a:ext uri="{28A0092B-C50C-407E-A947-70E740481C1C}">
                  <a14:useLocalDpi xmlns:a14="http://schemas.microsoft.com/office/drawing/2010/main" val="0"/>
                </a:ext>
              </a:extLst>
            </a:blip>
            <a:srcRect t="8581" b="1278"/>
            <a:stretch/>
          </p:blipFill>
          <p:spPr>
            <a:xfrm>
              <a:off x="4586259" y="1481365"/>
              <a:ext cx="3694481" cy="2497677"/>
            </a:xfrm>
            <a:prstGeom prst="rect">
              <a:avLst/>
            </a:prstGeom>
          </p:spPr>
        </p:pic>
        <p:pic>
          <p:nvPicPr>
            <p:cNvPr id="17" name="Рисунок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3454" y="4086283"/>
              <a:ext cx="3693518" cy="2771717"/>
            </a:xfrm>
            <a:prstGeom prst="rect">
              <a:avLst/>
            </a:prstGeom>
          </p:spPr>
        </p:pic>
        <p:pic>
          <p:nvPicPr>
            <p:cNvPr id="13" name="Рисунок 12"/>
            <p:cNvPicPr>
              <a:picLocks noChangeAspect="1"/>
            </p:cNvPicPr>
            <p:nvPr/>
          </p:nvPicPr>
          <p:blipFill rotWithShape="1">
            <a:blip r:embed="rId7" cstate="print">
              <a:extLst>
                <a:ext uri="{28A0092B-C50C-407E-A947-70E740481C1C}">
                  <a14:useLocalDpi xmlns:a14="http://schemas.microsoft.com/office/drawing/2010/main" val="0"/>
                </a:ext>
              </a:extLst>
            </a:blip>
            <a:srcRect t="9542"/>
            <a:stretch/>
          </p:blipFill>
          <p:spPr>
            <a:xfrm>
              <a:off x="755576" y="1481365"/>
              <a:ext cx="3681494" cy="2497677"/>
            </a:xfrm>
            <a:prstGeom prst="rect">
              <a:avLst/>
            </a:prstGeom>
          </p:spPr>
        </p:pic>
      </p:grpSp>
    </p:spTree>
    <p:extLst>
      <p:ext uri="{BB962C8B-B14F-4D97-AF65-F5344CB8AC3E}">
        <p14:creationId xmlns:p14="http://schemas.microsoft.com/office/powerpoint/2010/main" val="165506862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1403648" y="519063"/>
            <a:ext cx="8784976" cy="461665"/>
          </a:xfrm>
          <a:prstGeom prst="rect">
            <a:avLst/>
          </a:prstGeom>
        </p:spPr>
        <p:txBody>
          <a:bodyPr wrap="square">
            <a:spAutoFit/>
          </a:bodyPr>
          <a:lstStyle/>
          <a:p>
            <a:r>
              <a:rPr lang="ru-RU" sz="2400" b="1" dirty="0" smtClean="0">
                <a:solidFill>
                  <a:srgbClr val="0070C0"/>
                </a:solidFill>
              </a:rPr>
              <a:t>МКУ «</a:t>
            </a:r>
            <a:r>
              <a:rPr lang="ru-RU" sz="2400" b="1" dirty="0" err="1" smtClean="0">
                <a:solidFill>
                  <a:srgbClr val="0070C0"/>
                </a:solidFill>
              </a:rPr>
              <a:t>Лебяженский</a:t>
            </a:r>
            <a:r>
              <a:rPr lang="ru-RU" sz="2400" b="1" dirty="0" smtClean="0">
                <a:solidFill>
                  <a:srgbClr val="0070C0"/>
                </a:solidFill>
              </a:rPr>
              <a:t> центр культуры и спорта»</a:t>
            </a:r>
            <a:endParaRPr lang="ru-RU" sz="24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14" name="Прямоугольник 13"/>
          <p:cNvSpPr/>
          <p:nvPr/>
        </p:nvSpPr>
        <p:spPr>
          <a:xfrm>
            <a:off x="125760" y="1052736"/>
            <a:ext cx="8893870" cy="707886"/>
          </a:xfrm>
          <a:prstGeom prst="rect">
            <a:avLst/>
          </a:prstGeom>
          <a:noFill/>
        </p:spPr>
        <p:txBody>
          <a:bodyPr wrap="square">
            <a:spAutoFit/>
          </a:bodyPr>
          <a:lstStyle/>
          <a:p>
            <a:pPr algn="ctr"/>
            <a:r>
              <a:rPr lang="ru-RU" sz="2000" b="1" dirty="0" smtClean="0">
                <a:solidFill>
                  <a:schemeClr val="accent6">
                    <a:lumMod val="75000"/>
                  </a:schemeClr>
                </a:solidFill>
              </a:rPr>
              <a:t>Спортивно-туристический слет молодежи Ломоносовского района </a:t>
            </a:r>
          </a:p>
          <a:p>
            <a:pPr algn="ctr"/>
            <a:r>
              <a:rPr lang="ru-RU" sz="2000" b="1" dirty="0" smtClean="0">
                <a:solidFill>
                  <a:schemeClr val="accent6">
                    <a:lumMod val="75000"/>
                  </a:schemeClr>
                </a:solidFill>
              </a:rPr>
              <a:t>«За здоровый образ жизни»</a:t>
            </a:r>
            <a:endParaRPr lang="ru-RU" sz="2000" b="1" dirty="0">
              <a:solidFill>
                <a:schemeClr val="accent6">
                  <a:lumMod val="75000"/>
                </a:schemeClr>
              </a:solidFill>
            </a:endParaRPr>
          </a:p>
        </p:txBody>
      </p:sp>
      <p:grpSp>
        <p:nvGrpSpPr>
          <p:cNvPr id="20" name="Группа 19"/>
          <p:cNvGrpSpPr/>
          <p:nvPr/>
        </p:nvGrpSpPr>
        <p:grpSpPr>
          <a:xfrm>
            <a:off x="893141" y="1851074"/>
            <a:ext cx="7135243" cy="4812587"/>
            <a:chOff x="827584" y="2045413"/>
            <a:chExt cx="7135243" cy="4812587"/>
          </a:xfrm>
        </p:grpSpPr>
        <p:pic>
          <p:nvPicPr>
            <p:cNvPr id="15" name="Рисунок 14"/>
            <p:cNvPicPr>
              <a:picLocks noChangeAspect="1"/>
            </p:cNvPicPr>
            <p:nvPr/>
          </p:nvPicPr>
          <p:blipFill rotWithShape="1">
            <a:blip r:embed="rId4" cstate="print">
              <a:extLst>
                <a:ext uri="{28A0092B-C50C-407E-A947-70E740481C1C}">
                  <a14:useLocalDpi xmlns:a14="http://schemas.microsoft.com/office/drawing/2010/main" val="0"/>
                </a:ext>
              </a:extLst>
            </a:blip>
            <a:srcRect t="13570" b="12690"/>
            <a:stretch/>
          </p:blipFill>
          <p:spPr>
            <a:xfrm>
              <a:off x="827584" y="4565861"/>
              <a:ext cx="3561473" cy="2292139"/>
            </a:xfrm>
            <a:prstGeom prst="rect">
              <a:avLst/>
            </a:prstGeom>
          </p:spPr>
        </p:pic>
        <p:pic>
          <p:nvPicPr>
            <p:cNvPr id="16" name="Рисунок 15"/>
            <p:cNvPicPr>
              <a:picLocks noChangeAspect="1"/>
            </p:cNvPicPr>
            <p:nvPr/>
          </p:nvPicPr>
          <p:blipFill rotWithShape="1">
            <a:blip r:embed="rId5" cstate="print">
              <a:extLst>
                <a:ext uri="{28A0092B-C50C-407E-A947-70E740481C1C}">
                  <a14:useLocalDpi xmlns:a14="http://schemas.microsoft.com/office/drawing/2010/main" val="0"/>
                </a:ext>
              </a:extLst>
            </a:blip>
            <a:srcRect t="7084"/>
            <a:stretch/>
          </p:blipFill>
          <p:spPr>
            <a:xfrm>
              <a:off x="4572695" y="2045413"/>
              <a:ext cx="3384853" cy="2358831"/>
            </a:xfrm>
            <a:prstGeom prst="rect">
              <a:avLst/>
            </a:prstGeom>
          </p:spPr>
        </p:pic>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t="9710"/>
            <a:stretch/>
          </p:blipFill>
          <p:spPr>
            <a:xfrm>
              <a:off x="4577974" y="4565860"/>
              <a:ext cx="3384853" cy="2292140"/>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584" y="2060848"/>
              <a:ext cx="3561474" cy="2374780"/>
            </a:xfrm>
            <a:prstGeom prst="rect">
              <a:avLst/>
            </a:prstGeom>
          </p:spPr>
        </p:pic>
      </p:gr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395536" y="1052736"/>
            <a:ext cx="8424936" cy="646331"/>
          </a:xfrm>
          <a:prstGeom prst="rect">
            <a:avLst/>
          </a:prstGeom>
        </p:spPr>
        <p:txBody>
          <a:bodyPr wrap="square">
            <a:spAutoFit/>
          </a:bodyPr>
          <a:lstStyle/>
          <a:p>
            <a:pPr algn="ctr"/>
            <a:r>
              <a:rPr lang="ru-RU" sz="3600" b="1" dirty="0" smtClean="0">
                <a:solidFill>
                  <a:srgbClr val="0070C0"/>
                </a:solidFill>
              </a:rPr>
              <a:t>Обратная связь с жителями поселения</a:t>
            </a:r>
            <a:endParaRPr lang="ru-RU" sz="36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22" name="Прямоугольник 21"/>
          <p:cNvSpPr/>
          <p:nvPr/>
        </p:nvSpPr>
        <p:spPr>
          <a:xfrm>
            <a:off x="755576" y="1556792"/>
            <a:ext cx="7704856" cy="338554"/>
          </a:xfrm>
          <a:prstGeom prst="rect">
            <a:avLst/>
          </a:prstGeom>
        </p:spPr>
        <p:txBody>
          <a:bodyPr wrap="square">
            <a:spAutoFit/>
          </a:bodyPr>
          <a:lstStyle/>
          <a:p>
            <a:pPr algn="ctr"/>
            <a:r>
              <a:rPr lang="ru-RU" sz="1600" b="1" dirty="0" smtClean="0">
                <a:solidFill>
                  <a:srgbClr val="FF0000"/>
                </a:solidFill>
              </a:rPr>
              <a:t>Информирование населения организовано через размещение информации</a:t>
            </a:r>
            <a:endParaRPr lang="ru-RU" sz="1600" b="1" dirty="0">
              <a:solidFill>
                <a:srgbClr val="FF0000"/>
              </a:solidFill>
            </a:endParaRPr>
          </a:p>
        </p:txBody>
      </p:sp>
      <p:graphicFrame>
        <p:nvGraphicFramePr>
          <p:cNvPr id="12" name="Схема 11"/>
          <p:cNvGraphicFramePr/>
          <p:nvPr/>
        </p:nvGraphicFramePr>
        <p:xfrm>
          <a:off x="0" y="1916832"/>
          <a:ext cx="9144000" cy="49411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Прямоугольник 16"/>
          <p:cNvSpPr/>
          <p:nvPr/>
        </p:nvSpPr>
        <p:spPr>
          <a:xfrm>
            <a:off x="1979712" y="5877272"/>
            <a:ext cx="2880320" cy="584775"/>
          </a:xfrm>
          <a:prstGeom prst="rect">
            <a:avLst/>
          </a:prstGeom>
        </p:spPr>
        <p:txBody>
          <a:bodyPr wrap="square">
            <a:spAutoFit/>
          </a:bodyPr>
          <a:lstStyle/>
          <a:p>
            <a:pPr lvl="0" algn="ctr"/>
            <a:r>
              <a:rPr lang="ru-RU" sz="1600" dirty="0" smtClean="0">
                <a:latin typeface="+mn-lt"/>
              </a:rPr>
              <a:t>Канал на </a:t>
            </a:r>
            <a:r>
              <a:rPr lang="en-US" sz="1600" dirty="0" err="1" smtClean="0">
                <a:latin typeface="+mn-lt"/>
              </a:rPr>
              <a:t>Youtube</a:t>
            </a:r>
            <a:r>
              <a:rPr lang="en-US" sz="1600" dirty="0" smtClean="0">
                <a:latin typeface="+mn-lt"/>
              </a:rPr>
              <a:t> </a:t>
            </a:r>
          </a:p>
          <a:p>
            <a:pPr lvl="0" algn="ctr"/>
            <a:r>
              <a:rPr lang="ru-RU" sz="1600" dirty="0" smtClean="0">
                <a:latin typeface="+mn-lt"/>
              </a:rPr>
              <a:t>«Лебяжье Южный берег»</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395536" y="1052736"/>
            <a:ext cx="8424936" cy="646331"/>
          </a:xfrm>
          <a:prstGeom prst="rect">
            <a:avLst/>
          </a:prstGeom>
        </p:spPr>
        <p:txBody>
          <a:bodyPr wrap="square">
            <a:spAutoFit/>
          </a:bodyPr>
          <a:lstStyle/>
          <a:p>
            <a:pPr algn="ctr"/>
            <a:r>
              <a:rPr lang="ru-RU" sz="3600" b="1" dirty="0" smtClean="0">
                <a:solidFill>
                  <a:srgbClr val="0070C0"/>
                </a:solidFill>
              </a:rPr>
              <a:t>Обратная связь с жителями поселения</a:t>
            </a:r>
            <a:endParaRPr lang="ru-RU" sz="3600" b="1" dirty="0">
              <a:solidFill>
                <a:srgbClr val="0070C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sp>
        <p:nvSpPr>
          <p:cNvPr id="22" name="Прямоугольник 21"/>
          <p:cNvSpPr/>
          <p:nvPr/>
        </p:nvSpPr>
        <p:spPr>
          <a:xfrm>
            <a:off x="467544" y="1628800"/>
            <a:ext cx="8208912" cy="954107"/>
          </a:xfrm>
          <a:prstGeom prst="rect">
            <a:avLst/>
          </a:prstGeom>
        </p:spPr>
        <p:txBody>
          <a:bodyPr wrap="square">
            <a:spAutoFit/>
          </a:bodyPr>
          <a:lstStyle/>
          <a:p>
            <a:pPr algn="ctr"/>
            <a:r>
              <a:rPr lang="ru-RU" sz="2800" b="1" dirty="0" smtClean="0">
                <a:solidFill>
                  <a:schemeClr val="accent6">
                    <a:lumMod val="75000"/>
                  </a:schemeClr>
                </a:solidFill>
              </a:rPr>
              <a:t>Статистика группы «Я ЛЮБЛЮ ЛЕБЯЖЬЕ» за </a:t>
            </a:r>
            <a:r>
              <a:rPr lang="ru-RU" sz="2800" b="1" dirty="0" smtClean="0">
                <a:solidFill>
                  <a:schemeClr val="accent6">
                    <a:lumMod val="75000"/>
                  </a:schemeClr>
                </a:solidFill>
              </a:rPr>
              <a:t>2023 </a:t>
            </a:r>
            <a:r>
              <a:rPr lang="ru-RU" sz="2800" b="1" dirty="0" smtClean="0">
                <a:solidFill>
                  <a:srgbClr val="FF0000"/>
                </a:solidFill>
              </a:rPr>
              <a:t>год</a:t>
            </a:r>
            <a:endParaRPr lang="ru-RU" sz="2800" b="1" dirty="0">
              <a:solidFill>
                <a:srgbClr val="FF0000"/>
              </a:solidFill>
            </a:endParaRPr>
          </a:p>
        </p:txBody>
      </p:sp>
      <p:graphicFrame>
        <p:nvGraphicFramePr>
          <p:cNvPr id="10" name="Схема 9"/>
          <p:cNvGraphicFramePr/>
          <p:nvPr>
            <p:extLst>
              <p:ext uri="{D42A27DB-BD31-4B8C-83A1-F6EECF244321}">
                <p14:modId xmlns:p14="http://schemas.microsoft.com/office/powerpoint/2010/main" val="793516541"/>
              </p:ext>
            </p:extLst>
          </p:nvPr>
        </p:nvGraphicFramePr>
        <p:xfrm>
          <a:off x="107504" y="2132856"/>
          <a:ext cx="9036496"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Прямоугольник 10"/>
          <p:cNvSpPr/>
          <p:nvPr/>
        </p:nvSpPr>
        <p:spPr>
          <a:xfrm>
            <a:off x="3131840" y="6334780"/>
            <a:ext cx="6012160" cy="523220"/>
          </a:xfrm>
          <a:prstGeom prst="rect">
            <a:avLst/>
          </a:prstGeom>
          <a:solidFill>
            <a:schemeClr val="bg1"/>
          </a:solidFill>
        </p:spPr>
        <p:txBody>
          <a:bodyPr wrap="square">
            <a:spAutoFit/>
          </a:bodyPr>
          <a:lstStyle/>
          <a:p>
            <a:pPr algn="ctr"/>
            <a:r>
              <a:rPr lang="ru-RU" sz="2800" b="1" dirty="0" smtClean="0">
                <a:solidFill>
                  <a:schemeClr val="accent6">
                    <a:lumMod val="75000"/>
                  </a:schemeClr>
                </a:solidFill>
              </a:rPr>
              <a:t>Высокий рост активности группы</a:t>
            </a:r>
            <a:endParaRPr lang="ru-RU" sz="2800" dirty="0">
              <a:solidFill>
                <a:schemeClr val="accent6">
                  <a:lumMod val="75000"/>
                </a:schemeClr>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r="66753"/>
          <a:stretch/>
        </p:blipFill>
        <p:spPr>
          <a:xfrm>
            <a:off x="146762" y="1381345"/>
            <a:ext cx="2501600" cy="5455138"/>
          </a:xfrm>
          <a:prstGeom prst="rect">
            <a:avLst/>
          </a:prstGeom>
        </p:spPr>
      </p:pic>
      <p:sp>
        <p:nvSpPr>
          <p:cNvPr id="4" name="Заголовок 5"/>
          <p:cNvSpPr txBox="1">
            <a:spLocks/>
          </p:cNvSpPr>
          <p:nvPr/>
        </p:nvSpPr>
        <p:spPr>
          <a:xfrm>
            <a:off x="1128221" y="19154"/>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3"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146762" y="503674"/>
            <a:ext cx="8712968" cy="954107"/>
          </a:xfrm>
          <a:prstGeom prst="rect">
            <a:avLst/>
          </a:prstGeom>
        </p:spPr>
        <p:txBody>
          <a:bodyPr wrap="square">
            <a:spAutoFit/>
          </a:bodyPr>
          <a:lstStyle/>
          <a:p>
            <a:pPr algn="ctr"/>
            <a:r>
              <a:rPr lang="ru-RU" sz="2800" b="1" dirty="0" smtClean="0">
                <a:solidFill>
                  <a:schemeClr val="accent6">
                    <a:lumMod val="75000"/>
                  </a:schemeClr>
                </a:solidFill>
              </a:rPr>
              <a:t>Задачи МКУ «</a:t>
            </a:r>
            <a:r>
              <a:rPr lang="ru-RU" sz="2800" b="1" dirty="0" err="1" smtClean="0">
                <a:solidFill>
                  <a:schemeClr val="accent6">
                    <a:lumMod val="75000"/>
                  </a:schemeClr>
                </a:solidFill>
              </a:rPr>
              <a:t>Лебяженский</a:t>
            </a:r>
            <a:r>
              <a:rPr lang="ru-RU" sz="2800" b="1" dirty="0" smtClean="0">
                <a:solidFill>
                  <a:schemeClr val="accent6">
                    <a:lumMod val="75000"/>
                  </a:schemeClr>
                </a:solidFill>
              </a:rPr>
              <a:t> </a:t>
            </a:r>
            <a:r>
              <a:rPr lang="ru-RU" sz="2800" b="1" dirty="0" smtClean="0">
                <a:solidFill>
                  <a:schemeClr val="accent6">
                    <a:lumMod val="75000"/>
                  </a:schemeClr>
                </a:solidFill>
              </a:rPr>
              <a:t>центр</a:t>
            </a:r>
          </a:p>
          <a:p>
            <a:pPr algn="ctr"/>
            <a:r>
              <a:rPr lang="ru-RU" sz="2800" b="1" dirty="0" smtClean="0">
                <a:solidFill>
                  <a:schemeClr val="accent6">
                    <a:lumMod val="75000"/>
                  </a:schemeClr>
                </a:solidFill>
              </a:rPr>
              <a:t> </a:t>
            </a:r>
            <a:r>
              <a:rPr lang="ru-RU" sz="2800" b="1" dirty="0" smtClean="0">
                <a:solidFill>
                  <a:schemeClr val="accent6">
                    <a:lumMod val="75000"/>
                  </a:schemeClr>
                </a:solidFill>
              </a:rPr>
              <a:t>культуры и спорта» на </a:t>
            </a:r>
            <a:r>
              <a:rPr lang="ru-RU" sz="2800" b="1" dirty="0" smtClean="0">
                <a:solidFill>
                  <a:schemeClr val="accent6">
                    <a:lumMod val="75000"/>
                  </a:schemeClr>
                </a:solidFill>
              </a:rPr>
              <a:t>2024 </a:t>
            </a:r>
            <a:r>
              <a:rPr lang="ru-RU" sz="2800" b="1" dirty="0" smtClean="0">
                <a:solidFill>
                  <a:schemeClr val="accent6">
                    <a:lumMod val="75000"/>
                  </a:schemeClr>
                </a:solidFill>
              </a:rPr>
              <a:t>год</a:t>
            </a:r>
            <a:endParaRPr lang="ru-RU" sz="2800" b="1" dirty="0">
              <a:solidFill>
                <a:schemeClr val="accent6">
                  <a:lumMod val="75000"/>
                </a:schemeClr>
              </a:solidFill>
            </a:endParaRPr>
          </a:p>
        </p:txBody>
      </p:sp>
      <p:pic>
        <p:nvPicPr>
          <p:cNvPr id="1026" name="Picture 2" descr="C:\Users\Светлана\Desktop\Фото\IMG_4021.jpg"/>
          <p:cNvPicPr>
            <a:picLocks noChangeAspect="1" noChangeArrowheads="1"/>
          </p:cNvPicPr>
          <p:nvPr/>
        </p:nvPicPr>
        <p:blipFill>
          <a:blip r:embed="rId4" cstate="print"/>
          <a:srcRect/>
          <a:stretch>
            <a:fillRect/>
          </a:stretch>
        </p:blipFill>
        <p:spPr bwMode="auto">
          <a:xfrm>
            <a:off x="8028384" y="0"/>
            <a:ext cx="878586" cy="980728"/>
          </a:xfrm>
          <a:prstGeom prst="rect">
            <a:avLst/>
          </a:prstGeom>
          <a:noFill/>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6467" t="433" r="28398" b="-433"/>
          <a:stretch/>
        </p:blipFill>
        <p:spPr bwMode="auto">
          <a:xfrm>
            <a:off x="6637599" y="1628800"/>
            <a:ext cx="2506401" cy="517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Схема 9"/>
          <p:cNvGraphicFramePr/>
          <p:nvPr>
            <p:extLst>
              <p:ext uri="{D42A27DB-BD31-4B8C-83A1-F6EECF244321}">
                <p14:modId xmlns:p14="http://schemas.microsoft.com/office/powerpoint/2010/main" val="3177342694"/>
              </p:ext>
            </p:extLst>
          </p:nvPr>
        </p:nvGraphicFramePr>
        <p:xfrm>
          <a:off x="0" y="1772816"/>
          <a:ext cx="9144000" cy="50851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122023" y="498156"/>
            <a:ext cx="8712968" cy="1077218"/>
          </a:xfrm>
          <a:prstGeom prst="rect">
            <a:avLst/>
          </a:prstGeom>
        </p:spPr>
        <p:txBody>
          <a:bodyPr wrap="square">
            <a:spAutoFit/>
          </a:bodyPr>
          <a:lstStyle/>
          <a:p>
            <a:pPr algn="ctr"/>
            <a:r>
              <a:rPr lang="ru-RU" sz="3200" b="1" dirty="0">
                <a:solidFill>
                  <a:srgbClr val="FF0000"/>
                </a:solidFill>
              </a:rPr>
              <a:t>Основные задачи </a:t>
            </a:r>
            <a:r>
              <a:rPr lang="ru-RU" sz="3200" b="1" dirty="0" smtClean="0">
                <a:solidFill>
                  <a:srgbClr val="FF0000"/>
                </a:solidFill>
              </a:rPr>
              <a:t>администрации</a:t>
            </a:r>
          </a:p>
          <a:p>
            <a:pPr algn="ctr"/>
            <a:r>
              <a:rPr lang="ru-RU" sz="3200" b="1" dirty="0" smtClean="0">
                <a:solidFill>
                  <a:srgbClr val="FF0000"/>
                </a:solidFill>
              </a:rPr>
              <a:t> на </a:t>
            </a:r>
            <a:r>
              <a:rPr lang="ru-RU" sz="3200" b="1" dirty="0">
                <a:solidFill>
                  <a:srgbClr val="FF0000"/>
                </a:solidFill>
              </a:rPr>
              <a:t>2024 год</a:t>
            </a:r>
            <a:endParaRPr lang="ru-RU" sz="3200" b="1" dirty="0">
              <a:solidFill>
                <a:srgbClr val="FF000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2" y="2312762"/>
            <a:ext cx="9136158" cy="4545238"/>
          </a:xfrm>
          <a:prstGeom prst="rect">
            <a:avLst/>
          </a:prstGeom>
          <a:effectLst>
            <a:softEdge rad="635000"/>
          </a:effectLst>
        </p:spPr>
      </p:pic>
      <p:graphicFrame>
        <p:nvGraphicFramePr>
          <p:cNvPr id="10" name="Схема 9"/>
          <p:cNvGraphicFramePr/>
          <p:nvPr>
            <p:extLst>
              <p:ext uri="{D42A27DB-BD31-4B8C-83A1-F6EECF244321}">
                <p14:modId xmlns:p14="http://schemas.microsoft.com/office/powerpoint/2010/main" val="819103798"/>
              </p:ext>
            </p:extLst>
          </p:nvPr>
        </p:nvGraphicFramePr>
        <p:xfrm>
          <a:off x="-9859" y="972499"/>
          <a:ext cx="9145016" cy="52847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2574985" y="6330780"/>
            <a:ext cx="6965567" cy="523220"/>
          </a:xfrm>
          <a:prstGeom prst="rect">
            <a:avLst/>
          </a:prstGeom>
          <a:noFill/>
        </p:spPr>
        <p:txBody>
          <a:bodyPr wrap="square" rtlCol="0">
            <a:spAutoFit/>
          </a:bodyPr>
          <a:lstStyle/>
          <a:p>
            <a:r>
              <a:rPr lang="ru-RU" sz="2800" dirty="0" smtClean="0">
                <a:solidFill>
                  <a:srgbClr val="FF0000"/>
                </a:solidFill>
              </a:rPr>
              <a:t>Только вверх  - к наилучшим результатам!</a:t>
            </a:r>
            <a:endParaRPr lang="ru-RU" sz="2800" dirty="0">
              <a:solidFill>
                <a:srgbClr val="FF0000"/>
              </a:solidFill>
            </a:endParaRPr>
          </a:p>
        </p:txBody>
      </p:sp>
    </p:spTree>
    <p:extLst>
      <p:ext uri="{BB962C8B-B14F-4D97-AF65-F5344CB8AC3E}">
        <p14:creationId xmlns:p14="http://schemas.microsoft.com/office/powerpoint/2010/main" val="367330386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475656" y="112012"/>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sp>
        <p:nvSpPr>
          <p:cNvPr id="9222" name="Прямоугольник 8"/>
          <p:cNvSpPr>
            <a:spLocks noChangeArrowheads="1"/>
          </p:cNvSpPr>
          <p:nvPr/>
        </p:nvSpPr>
        <p:spPr bwMode="auto">
          <a:xfrm>
            <a:off x="314286" y="5607020"/>
            <a:ext cx="8542337" cy="1107996"/>
          </a:xfrm>
          <a:prstGeom prst="rect">
            <a:avLst/>
          </a:prstGeom>
          <a:noFill/>
          <a:ln w="9525">
            <a:noFill/>
            <a:miter lim="800000"/>
            <a:headEnd/>
            <a:tailEnd/>
          </a:ln>
        </p:spPr>
        <p:txBody>
          <a:bodyPr>
            <a:spAutoFit/>
          </a:bodyPr>
          <a:lstStyle/>
          <a:p>
            <a:pPr algn="ctr"/>
            <a:r>
              <a:rPr lang="ru-RU" altLang="ru-RU" sz="2200" dirty="0" smtClean="0">
                <a:solidFill>
                  <a:srgbClr val="0070C0"/>
                </a:solidFill>
                <a:latin typeface="Arial" charset="0"/>
                <a:cs typeface="Arial" charset="0"/>
              </a:rPr>
              <a:t>Бюджетные начисления на </a:t>
            </a:r>
            <a:r>
              <a:rPr lang="ru-RU" altLang="ru-RU" sz="2200" dirty="0" smtClean="0">
                <a:solidFill>
                  <a:srgbClr val="0070C0"/>
                </a:solidFill>
                <a:latin typeface="Arial" charset="0"/>
                <a:cs typeface="Arial" charset="0"/>
              </a:rPr>
              <a:t>2023 </a:t>
            </a:r>
            <a:r>
              <a:rPr lang="ru-RU" altLang="ru-RU" sz="2200" dirty="0" smtClean="0">
                <a:solidFill>
                  <a:srgbClr val="0070C0"/>
                </a:solidFill>
                <a:latin typeface="Arial" charset="0"/>
                <a:cs typeface="Arial" charset="0"/>
              </a:rPr>
              <a:t>год по НДФЛ приняты в сумме </a:t>
            </a:r>
            <a:r>
              <a:rPr lang="ru-RU" altLang="ru-RU" sz="2200" b="1" u="sng" dirty="0" smtClean="0">
                <a:solidFill>
                  <a:srgbClr val="0070C0"/>
                </a:solidFill>
                <a:latin typeface="Arial" charset="0"/>
                <a:cs typeface="Arial" charset="0"/>
              </a:rPr>
              <a:t>16 731,0 </a:t>
            </a:r>
            <a:r>
              <a:rPr lang="ru-RU" altLang="ru-RU" sz="2200" b="1" u="sng" dirty="0" smtClean="0">
                <a:solidFill>
                  <a:srgbClr val="0070C0"/>
                </a:solidFill>
                <a:latin typeface="Arial" charset="0"/>
                <a:cs typeface="Arial" charset="0"/>
              </a:rPr>
              <a:t>тыс.руб</a:t>
            </a:r>
            <a:r>
              <a:rPr lang="ru-RU" altLang="ru-RU" sz="2200" dirty="0" smtClean="0">
                <a:solidFill>
                  <a:srgbClr val="0070C0"/>
                </a:solidFill>
                <a:latin typeface="Arial" charset="0"/>
                <a:cs typeface="Arial" charset="0"/>
              </a:rPr>
              <a:t>., за отчетный период</a:t>
            </a:r>
          </a:p>
          <a:p>
            <a:pPr algn="ctr"/>
            <a:r>
              <a:rPr lang="ru-RU" altLang="ru-RU" sz="2200" dirty="0" smtClean="0">
                <a:solidFill>
                  <a:srgbClr val="0070C0"/>
                </a:solidFill>
                <a:latin typeface="Arial" charset="0"/>
                <a:cs typeface="Arial" charset="0"/>
              </a:rPr>
              <a:t> поступило </a:t>
            </a:r>
            <a:r>
              <a:rPr lang="ru-RU" altLang="ru-RU" sz="2200" b="1" u="sng" dirty="0" smtClean="0">
                <a:solidFill>
                  <a:srgbClr val="0070C0"/>
                </a:solidFill>
                <a:latin typeface="Arial" charset="0"/>
                <a:cs typeface="Arial" charset="0"/>
              </a:rPr>
              <a:t>25 935,0</a:t>
            </a:r>
            <a:r>
              <a:rPr lang="ru-RU" altLang="ru-RU" sz="2200" b="1" u="sng" dirty="0" smtClean="0">
                <a:solidFill>
                  <a:srgbClr val="0070C0"/>
                </a:solidFill>
                <a:latin typeface="Arial" charset="0"/>
                <a:cs typeface="Arial" charset="0"/>
              </a:rPr>
              <a:t> </a:t>
            </a:r>
            <a:r>
              <a:rPr lang="ru-RU" altLang="ru-RU" sz="2200" b="1" u="sng" dirty="0" smtClean="0">
                <a:solidFill>
                  <a:srgbClr val="0070C0"/>
                </a:solidFill>
                <a:latin typeface="Arial" charset="0"/>
                <a:cs typeface="Arial" charset="0"/>
              </a:rPr>
              <a:t>тыс.руб</a:t>
            </a:r>
            <a:r>
              <a:rPr lang="ru-RU" altLang="ru-RU" sz="2200" dirty="0" smtClean="0">
                <a:solidFill>
                  <a:srgbClr val="0070C0"/>
                </a:solidFill>
                <a:latin typeface="Arial" charset="0"/>
                <a:cs typeface="Arial" charset="0"/>
              </a:rPr>
              <a:t>. </a:t>
            </a:r>
            <a:endParaRPr lang="ru-RU" altLang="ru-RU" sz="2200" dirty="0">
              <a:solidFill>
                <a:srgbClr val="0070C0"/>
              </a:solidFill>
              <a:latin typeface="Arial" charset="0"/>
              <a:cs typeface="Arial" charset="0"/>
            </a:endParaRPr>
          </a:p>
        </p:txBody>
      </p:sp>
      <p:sp>
        <p:nvSpPr>
          <p:cNvPr id="10" name="TextBox 9"/>
          <p:cNvSpPr txBox="1"/>
          <p:nvPr/>
        </p:nvSpPr>
        <p:spPr>
          <a:xfrm>
            <a:off x="380140" y="1033500"/>
            <a:ext cx="7704856" cy="1477328"/>
          </a:xfrm>
          <a:prstGeom prst="rect">
            <a:avLst/>
          </a:prstGeom>
          <a:noFill/>
        </p:spPr>
        <p:txBody>
          <a:bodyPr wrap="square" rtlCol="0">
            <a:spAutoFit/>
          </a:bodyPr>
          <a:lstStyle/>
          <a:p>
            <a:pPr>
              <a:spcBef>
                <a:spcPts val="0"/>
              </a:spcBef>
            </a:pPr>
            <a:r>
              <a:rPr lang="ru-RU" sz="3000" b="1" dirty="0" smtClean="0">
                <a:solidFill>
                  <a:srgbClr val="FF0000"/>
                </a:solidFill>
                <a:latin typeface="Arial" pitchFamily="34" charset="0"/>
                <a:cs typeface="Arial" pitchFamily="34" charset="0"/>
              </a:rPr>
              <a:t>Основные плательщики на доход физических лиц на территории </a:t>
            </a:r>
            <a:r>
              <a:rPr lang="ru-RU" sz="3000" b="1" dirty="0" err="1" smtClean="0">
                <a:solidFill>
                  <a:srgbClr val="FF0000"/>
                </a:solidFill>
                <a:latin typeface="Arial" pitchFamily="34" charset="0"/>
                <a:cs typeface="Arial" pitchFamily="34" charset="0"/>
              </a:rPr>
              <a:t>Лебяженского</a:t>
            </a:r>
            <a:r>
              <a:rPr lang="ru-RU" sz="3000" b="1" dirty="0" smtClean="0">
                <a:solidFill>
                  <a:srgbClr val="FF0000"/>
                </a:solidFill>
                <a:latin typeface="Arial" pitchFamily="34" charset="0"/>
                <a:cs typeface="Arial" pitchFamily="34" charset="0"/>
              </a:rPr>
              <a:t> городского поселения</a:t>
            </a:r>
            <a:endParaRPr lang="ru-RU" sz="3000" b="1" dirty="0">
              <a:solidFill>
                <a:srgbClr val="FF0000"/>
              </a:solidFill>
              <a:latin typeface="Arial" pitchFamily="34" charset="0"/>
              <a:cs typeface="Arial" pitchFamily="34" charset="0"/>
            </a:endParaRPr>
          </a:p>
        </p:txBody>
      </p:sp>
      <p:pic>
        <p:nvPicPr>
          <p:cNvPr id="11"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graphicFrame>
        <p:nvGraphicFramePr>
          <p:cNvPr id="12" name="Схема 11"/>
          <p:cNvGraphicFramePr/>
          <p:nvPr>
            <p:extLst>
              <p:ext uri="{D42A27DB-BD31-4B8C-83A1-F6EECF244321}">
                <p14:modId xmlns:p14="http://schemas.microsoft.com/office/powerpoint/2010/main" val="339582610"/>
              </p:ext>
            </p:extLst>
          </p:nvPr>
        </p:nvGraphicFramePr>
        <p:xfrm>
          <a:off x="-26393" y="2509913"/>
          <a:ext cx="7920880" cy="324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122023" y="498156"/>
            <a:ext cx="8712968" cy="1077218"/>
          </a:xfrm>
          <a:prstGeom prst="rect">
            <a:avLst/>
          </a:prstGeom>
        </p:spPr>
        <p:txBody>
          <a:bodyPr wrap="square">
            <a:spAutoFit/>
          </a:bodyPr>
          <a:lstStyle/>
          <a:p>
            <a:pPr algn="ctr"/>
            <a:r>
              <a:rPr lang="ru-RU" sz="3200" b="1" dirty="0">
                <a:solidFill>
                  <a:srgbClr val="FF0000"/>
                </a:solidFill>
              </a:rPr>
              <a:t>Основные задачи </a:t>
            </a:r>
            <a:r>
              <a:rPr lang="ru-RU" sz="3200" b="1" dirty="0" smtClean="0">
                <a:solidFill>
                  <a:srgbClr val="FF0000"/>
                </a:solidFill>
              </a:rPr>
              <a:t>администрации</a:t>
            </a:r>
          </a:p>
          <a:p>
            <a:pPr algn="ctr"/>
            <a:r>
              <a:rPr lang="ru-RU" sz="3200" b="1" dirty="0" smtClean="0">
                <a:solidFill>
                  <a:srgbClr val="FF0000"/>
                </a:solidFill>
              </a:rPr>
              <a:t> на </a:t>
            </a:r>
            <a:r>
              <a:rPr lang="ru-RU" sz="3200" b="1" dirty="0">
                <a:solidFill>
                  <a:srgbClr val="FF0000"/>
                </a:solidFill>
              </a:rPr>
              <a:t>2024 год</a:t>
            </a:r>
            <a:endParaRPr lang="ru-RU" sz="3200" b="1" dirty="0">
              <a:solidFill>
                <a:srgbClr val="FF000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2" y="2312762"/>
            <a:ext cx="9136158" cy="4545238"/>
          </a:xfrm>
          <a:prstGeom prst="rect">
            <a:avLst/>
          </a:prstGeom>
          <a:effectLst>
            <a:softEdge rad="635000"/>
          </a:effectLst>
        </p:spPr>
      </p:pic>
      <p:graphicFrame>
        <p:nvGraphicFramePr>
          <p:cNvPr id="10" name="Схема 9"/>
          <p:cNvGraphicFramePr/>
          <p:nvPr>
            <p:extLst>
              <p:ext uri="{D42A27DB-BD31-4B8C-83A1-F6EECF244321}">
                <p14:modId xmlns:p14="http://schemas.microsoft.com/office/powerpoint/2010/main" val="3267919185"/>
              </p:ext>
            </p:extLst>
          </p:nvPr>
        </p:nvGraphicFramePr>
        <p:xfrm>
          <a:off x="-9859" y="972499"/>
          <a:ext cx="9145016" cy="52847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2574985" y="6330780"/>
            <a:ext cx="6965567" cy="523220"/>
          </a:xfrm>
          <a:prstGeom prst="rect">
            <a:avLst/>
          </a:prstGeom>
          <a:noFill/>
        </p:spPr>
        <p:txBody>
          <a:bodyPr wrap="square" rtlCol="0">
            <a:spAutoFit/>
          </a:bodyPr>
          <a:lstStyle/>
          <a:p>
            <a:r>
              <a:rPr lang="ru-RU" sz="2800" dirty="0" smtClean="0">
                <a:solidFill>
                  <a:srgbClr val="FF0000"/>
                </a:solidFill>
              </a:rPr>
              <a:t>Только вверх  - к наилучшим результатам!</a:t>
            </a:r>
            <a:endParaRPr lang="ru-RU" sz="2800" dirty="0">
              <a:solidFill>
                <a:srgbClr val="FF0000"/>
              </a:solidFill>
            </a:endParaRPr>
          </a:p>
        </p:txBody>
      </p:sp>
    </p:spTree>
    <p:extLst>
      <p:ext uri="{BB962C8B-B14F-4D97-AF65-F5344CB8AC3E}">
        <p14:creationId xmlns:p14="http://schemas.microsoft.com/office/powerpoint/2010/main" val="386191873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187624" y="188640"/>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pic>
        <p:nvPicPr>
          <p:cNvPr id="7" name="Рисунок 12"/>
          <p:cNvPicPr>
            <a:picLocks noChangeAspect="1"/>
          </p:cNvPicPr>
          <p:nvPr/>
        </p:nvPicPr>
        <p:blipFill>
          <a:blip r:embed="rId2" cstate="print"/>
          <a:stretch>
            <a:fillRect/>
          </a:stretch>
        </p:blipFill>
        <p:spPr bwMode="auto">
          <a:xfrm>
            <a:off x="251520" y="0"/>
            <a:ext cx="792088" cy="916868"/>
          </a:xfrm>
          <a:prstGeom prst="rect">
            <a:avLst/>
          </a:prstGeom>
          <a:noFill/>
          <a:ln w="9525">
            <a:noFill/>
            <a:miter lim="800000"/>
            <a:headEnd/>
            <a:tailEnd/>
          </a:ln>
        </p:spPr>
      </p:pic>
      <p:sp>
        <p:nvSpPr>
          <p:cNvPr id="26" name="Прямоугольник 25"/>
          <p:cNvSpPr/>
          <p:nvPr/>
        </p:nvSpPr>
        <p:spPr>
          <a:xfrm>
            <a:off x="122023" y="498156"/>
            <a:ext cx="8712968" cy="1077218"/>
          </a:xfrm>
          <a:prstGeom prst="rect">
            <a:avLst/>
          </a:prstGeom>
        </p:spPr>
        <p:txBody>
          <a:bodyPr wrap="square">
            <a:spAutoFit/>
          </a:bodyPr>
          <a:lstStyle/>
          <a:p>
            <a:pPr algn="ctr"/>
            <a:r>
              <a:rPr lang="ru-RU" sz="3200" b="1" dirty="0">
                <a:solidFill>
                  <a:srgbClr val="FF0000"/>
                </a:solidFill>
              </a:rPr>
              <a:t>Основные задачи </a:t>
            </a:r>
            <a:r>
              <a:rPr lang="ru-RU" sz="3200" b="1" dirty="0" smtClean="0">
                <a:solidFill>
                  <a:srgbClr val="FF0000"/>
                </a:solidFill>
              </a:rPr>
              <a:t>администрации</a:t>
            </a:r>
          </a:p>
          <a:p>
            <a:pPr algn="ctr"/>
            <a:r>
              <a:rPr lang="ru-RU" sz="3200" b="1" dirty="0" smtClean="0">
                <a:solidFill>
                  <a:srgbClr val="FF0000"/>
                </a:solidFill>
              </a:rPr>
              <a:t> на </a:t>
            </a:r>
            <a:r>
              <a:rPr lang="ru-RU" sz="3200" b="1" dirty="0">
                <a:solidFill>
                  <a:srgbClr val="FF0000"/>
                </a:solidFill>
              </a:rPr>
              <a:t>2024 год</a:t>
            </a:r>
            <a:endParaRPr lang="ru-RU" sz="3200" b="1" dirty="0">
              <a:solidFill>
                <a:srgbClr val="FF0000"/>
              </a:solidFill>
            </a:endParaRPr>
          </a:p>
        </p:txBody>
      </p:sp>
      <p:pic>
        <p:nvPicPr>
          <p:cNvPr id="1026" name="Picture 2" descr="C:\Users\Светлана\Desktop\Фото\IMG_4021.jpg"/>
          <p:cNvPicPr>
            <a:picLocks noChangeAspect="1" noChangeArrowheads="1"/>
          </p:cNvPicPr>
          <p:nvPr/>
        </p:nvPicPr>
        <p:blipFill>
          <a:blip r:embed="rId3" cstate="print"/>
          <a:srcRect/>
          <a:stretch>
            <a:fillRect/>
          </a:stretch>
        </p:blipFill>
        <p:spPr bwMode="auto">
          <a:xfrm>
            <a:off x="8028384" y="0"/>
            <a:ext cx="878586" cy="980728"/>
          </a:xfrm>
          <a:prstGeom prst="rect">
            <a:avLst/>
          </a:prstGeom>
          <a:noFill/>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2" y="2312762"/>
            <a:ext cx="9136158" cy="4545238"/>
          </a:xfrm>
          <a:prstGeom prst="rect">
            <a:avLst/>
          </a:prstGeom>
          <a:effectLst>
            <a:softEdge rad="635000"/>
          </a:effectLst>
        </p:spPr>
      </p:pic>
      <p:graphicFrame>
        <p:nvGraphicFramePr>
          <p:cNvPr id="10" name="Схема 9"/>
          <p:cNvGraphicFramePr/>
          <p:nvPr>
            <p:extLst>
              <p:ext uri="{D42A27DB-BD31-4B8C-83A1-F6EECF244321}">
                <p14:modId xmlns:p14="http://schemas.microsoft.com/office/powerpoint/2010/main" val="559326317"/>
              </p:ext>
            </p:extLst>
          </p:nvPr>
        </p:nvGraphicFramePr>
        <p:xfrm>
          <a:off x="-9859" y="972499"/>
          <a:ext cx="9145016" cy="52847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2574985" y="6330780"/>
            <a:ext cx="6965567" cy="523220"/>
          </a:xfrm>
          <a:prstGeom prst="rect">
            <a:avLst/>
          </a:prstGeom>
          <a:noFill/>
        </p:spPr>
        <p:txBody>
          <a:bodyPr wrap="square" rtlCol="0">
            <a:spAutoFit/>
          </a:bodyPr>
          <a:lstStyle/>
          <a:p>
            <a:r>
              <a:rPr lang="ru-RU" sz="2800" dirty="0" smtClean="0">
                <a:solidFill>
                  <a:srgbClr val="FF0000"/>
                </a:solidFill>
              </a:rPr>
              <a:t>Только вверх  - к наилучшим результатам!</a:t>
            </a:r>
            <a:endParaRPr lang="ru-RU" sz="2800" dirty="0">
              <a:solidFill>
                <a:srgbClr val="FF0000"/>
              </a:solidFill>
            </a:endParaRPr>
          </a:p>
        </p:txBody>
      </p:sp>
    </p:spTree>
    <p:extLst>
      <p:ext uri="{BB962C8B-B14F-4D97-AF65-F5344CB8AC3E}">
        <p14:creationId xmlns:p14="http://schemas.microsoft.com/office/powerpoint/2010/main" val="12855342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2111" t="16" r="23691" b="-16"/>
          <a:stretch/>
        </p:blipFill>
        <p:spPr>
          <a:xfrm>
            <a:off x="0" y="1066"/>
            <a:ext cx="6794205" cy="6858000"/>
          </a:xfrm>
          <a:prstGeom prst="rect">
            <a:avLst/>
          </a:prstGeom>
        </p:spPr>
      </p:pic>
      <p:sp>
        <p:nvSpPr>
          <p:cNvPr id="3" name="Прямоугольник 2"/>
          <p:cNvSpPr/>
          <p:nvPr/>
        </p:nvSpPr>
        <p:spPr>
          <a:xfrm>
            <a:off x="467544" y="28610"/>
            <a:ext cx="8696254"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115616" y="1664804"/>
            <a:ext cx="7164288" cy="3924436"/>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115616" y="1918862"/>
            <a:ext cx="7200800" cy="3416320"/>
          </a:xfrm>
          <a:prstGeom prst="rect">
            <a:avLst/>
          </a:prstGeom>
          <a:no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ts val="0"/>
              </a:spcBef>
              <a:spcAft>
                <a:spcPts val="0"/>
              </a:spcAft>
              <a:defRPr/>
            </a:pPr>
            <a:r>
              <a:rPr lang="ru-RU" sz="66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СПАСИБО </a:t>
            </a:r>
          </a:p>
          <a:p>
            <a:pPr algn="ctr" fontAlgn="auto">
              <a:spcBef>
                <a:spcPts val="0"/>
              </a:spcBef>
              <a:spcAft>
                <a:spcPts val="0"/>
              </a:spcAft>
              <a:defRPr/>
            </a:pPr>
            <a:r>
              <a:rPr lang="ru-RU" sz="66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 ВНИМАНИЕ!</a:t>
            </a:r>
            <a:endParaRPr lang="ru-RU" sz="66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r" fontAlgn="auto">
              <a:spcBef>
                <a:spcPts val="0"/>
              </a:spcBef>
              <a:spcAft>
                <a:spcPts val="0"/>
              </a:spcAft>
              <a:defRPr/>
            </a:pPr>
            <a:endParaRPr lang="ru-RU" sz="28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r" fontAlgn="auto">
              <a:spcBef>
                <a:spcPts val="0"/>
              </a:spcBef>
              <a:spcAft>
                <a:spcPts val="0"/>
              </a:spcAft>
              <a:defRPr/>
            </a:pPr>
            <a:endParaRPr lang="ru-RU" sz="28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ru-RU" sz="2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endParaRPr lang="ru-RU" sz="2400" dirty="0">
              <a:solidFill>
                <a:schemeClr val="bg2">
                  <a:lumMod val="9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Заголовок 5"/>
          <p:cNvSpPr txBox="1">
            <a:spLocks/>
          </p:cNvSpPr>
          <p:nvPr/>
        </p:nvSpPr>
        <p:spPr>
          <a:xfrm>
            <a:off x="1547664" y="260648"/>
            <a:ext cx="7128520" cy="511175"/>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sz="2200" dirty="0">
              <a:solidFill>
                <a:schemeClr val="bg1"/>
              </a:solidFill>
              <a:latin typeface="Arial" pitchFamily="34" charset="0"/>
              <a:cs typeface="Arial" pitchFamily="34" charset="0"/>
            </a:endParaRPr>
          </a:p>
        </p:txBody>
      </p:sp>
      <p:pic>
        <p:nvPicPr>
          <p:cNvPr id="2053" name="Рисунок 12"/>
          <p:cNvPicPr>
            <a:picLocks noChangeAspect="1"/>
          </p:cNvPicPr>
          <p:nvPr/>
        </p:nvPicPr>
        <p:blipFill>
          <a:blip r:embed="rId3" cstate="print"/>
          <a:stretch>
            <a:fillRect/>
          </a:stretch>
        </p:blipFill>
        <p:spPr bwMode="auto">
          <a:xfrm>
            <a:off x="3959796" y="4053877"/>
            <a:ext cx="1152128" cy="1333627"/>
          </a:xfrm>
          <a:prstGeom prst="rect">
            <a:avLst/>
          </a:prstGeom>
          <a:noFill/>
          <a:ln w="9525">
            <a:noFill/>
            <a:miter lim="800000"/>
            <a:headEnd/>
            <a:tailEnd/>
          </a:ln>
        </p:spPr>
      </p:pic>
      <p:sp>
        <p:nvSpPr>
          <p:cNvPr id="5" name="Прямоугольник 4"/>
          <p:cNvSpPr/>
          <p:nvPr/>
        </p:nvSpPr>
        <p:spPr>
          <a:xfrm>
            <a:off x="8604448" y="1664804"/>
            <a:ext cx="539552" cy="392443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90615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547664" y="90747"/>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sp>
        <p:nvSpPr>
          <p:cNvPr id="10" name="TextBox 9"/>
          <p:cNvSpPr txBox="1"/>
          <p:nvPr/>
        </p:nvSpPr>
        <p:spPr>
          <a:xfrm>
            <a:off x="523050" y="804585"/>
            <a:ext cx="8352928" cy="769441"/>
          </a:xfrm>
          <a:prstGeom prst="rect">
            <a:avLst/>
          </a:prstGeom>
          <a:noFill/>
        </p:spPr>
        <p:txBody>
          <a:bodyPr wrap="square" rtlCol="0">
            <a:spAutoFit/>
          </a:bodyPr>
          <a:lstStyle/>
          <a:p>
            <a:pPr algn="ctr"/>
            <a:r>
              <a:rPr lang="ru-RU" sz="4400" b="1" dirty="0" smtClean="0">
                <a:solidFill>
                  <a:srgbClr val="FF0000"/>
                </a:solidFill>
              </a:rPr>
              <a:t>Земельный налог</a:t>
            </a:r>
            <a:r>
              <a:rPr lang="ru-RU" sz="4400" dirty="0" smtClean="0">
                <a:solidFill>
                  <a:srgbClr val="FF0000"/>
                </a:solidFill>
              </a:rPr>
              <a:t> </a:t>
            </a:r>
            <a:endParaRPr lang="ru-RU" sz="4400" b="1" dirty="0">
              <a:solidFill>
                <a:srgbClr val="FF0000"/>
              </a:solidFill>
              <a:latin typeface="Arial" pitchFamily="34" charset="0"/>
              <a:cs typeface="Arial" pitchFamily="34" charset="0"/>
            </a:endParaRPr>
          </a:p>
        </p:txBody>
      </p:sp>
      <p:pic>
        <p:nvPicPr>
          <p:cNvPr id="11"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7" name="Прямоугольник 6"/>
          <p:cNvSpPr/>
          <p:nvPr/>
        </p:nvSpPr>
        <p:spPr>
          <a:xfrm>
            <a:off x="801555" y="4005064"/>
            <a:ext cx="6408712" cy="2123658"/>
          </a:xfrm>
          <a:prstGeom prst="rect">
            <a:avLst/>
          </a:prstGeom>
        </p:spPr>
        <p:txBody>
          <a:bodyPr wrap="square">
            <a:spAutoFit/>
          </a:bodyPr>
          <a:lstStyle/>
          <a:p>
            <a:r>
              <a:rPr lang="ru-RU" sz="3000" dirty="0">
                <a:solidFill>
                  <a:srgbClr val="002060"/>
                </a:solidFill>
              </a:rPr>
              <a:t/>
            </a:r>
            <a:br>
              <a:rPr lang="ru-RU" sz="3000" dirty="0">
                <a:solidFill>
                  <a:srgbClr val="002060"/>
                </a:solidFill>
              </a:rPr>
            </a:br>
            <a:r>
              <a:rPr lang="ru-RU" sz="3400" dirty="0">
                <a:solidFill>
                  <a:srgbClr val="002060"/>
                </a:solidFill>
              </a:rPr>
              <a:t>По сравнению с АППГ поступление </a:t>
            </a:r>
            <a:r>
              <a:rPr lang="ru-RU" sz="3400" dirty="0" smtClean="0">
                <a:solidFill>
                  <a:srgbClr val="002060"/>
                </a:solidFill>
              </a:rPr>
              <a:t>увеличилось</a:t>
            </a:r>
          </a:p>
          <a:p>
            <a:r>
              <a:rPr lang="ru-RU" sz="3400" dirty="0" smtClean="0">
                <a:solidFill>
                  <a:srgbClr val="002060"/>
                </a:solidFill>
              </a:rPr>
              <a:t>на </a:t>
            </a:r>
            <a:r>
              <a:rPr lang="ru-RU" sz="3400" b="1" u="sng" dirty="0" smtClean="0">
                <a:solidFill>
                  <a:srgbClr val="002060"/>
                </a:solidFill>
              </a:rPr>
              <a:t>12,69</a:t>
            </a:r>
            <a:r>
              <a:rPr lang="ru-RU" sz="3400" b="1" u="sng" dirty="0" smtClean="0">
                <a:solidFill>
                  <a:srgbClr val="002060"/>
                </a:solidFill>
              </a:rPr>
              <a:t> </a:t>
            </a:r>
            <a:r>
              <a:rPr lang="ru-RU" sz="3400" b="1" u="sng" dirty="0">
                <a:solidFill>
                  <a:srgbClr val="002060"/>
                </a:solidFill>
              </a:rPr>
              <a:t>%</a:t>
            </a:r>
            <a:r>
              <a:rPr lang="ru-RU" sz="3400" dirty="0">
                <a:solidFill>
                  <a:srgbClr val="002060"/>
                </a:solidFill>
              </a:rPr>
              <a:t>.</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3769296"/>
            <a:ext cx="3312368" cy="3088703"/>
          </a:xfrm>
          <a:prstGeom prst="rect">
            <a:avLst/>
          </a:prstGeom>
        </p:spPr>
      </p:pic>
      <p:sp>
        <p:nvSpPr>
          <p:cNvPr id="3" name="TextBox 2"/>
          <p:cNvSpPr txBox="1"/>
          <p:nvPr/>
        </p:nvSpPr>
        <p:spPr>
          <a:xfrm>
            <a:off x="801555" y="1700807"/>
            <a:ext cx="7675378" cy="2985433"/>
          </a:xfrm>
          <a:prstGeom prst="rect">
            <a:avLst/>
          </a:prstGeom>
          <a:noFill/>
        </p:spPr>
        <p:txBody>
          <a:bodyPr wrap="square" rtlCol="0">
            <a:spAutoFit/>
          </a:bodyPr>
          <a:lstStyle/>
          <a:p>
            <a:r>
              <a:rPr lang="ru-RU" sz="3400" dirty="0">
                <a:solidFill>
                  <a:srgbClr val="002060"/>
                </a:solidFill>
              </a:rPr>
              <a:t>Бюджетные назначения на 2023 год составили </a:t>
            </a:r>
            <a:r>
              <a:rPr lang="ru-RU" sz="3400" b="1" u="sng" dirty="0">
                <a:solidFill>
                  <a:srgbClr val="002060"/>
                </a:solidFill>
              </a:rPr>
              <a:t>7 630,0 тыс. руб</a:t>
            </a:r>
            <a:r>
              <a:rPr lang="ru-RU" sz="3400" dirty="0">
                <a:solidFill>
                  <a:srgbClr val="002060"/>
                </a:solidFill>
              </a:rPr>
              <a:t>. Фактически за отчетный период поступило </a:t>
            </a:r>
            <a:r>
              <a:rPr lang="ru-RU" sz="3400" b="1" u="sng" dirty="0">
                <a:solidFill>
                  <a:srgbClr val="002060"/>
                </a:solidFill>
              </a:rPr>
              <a:t>12 407,6 тыс. руб., </a:t>
            </a:r>
            <a:r>
              <a:rPr lang="ru-RU" sz="3400" dirty="0">
                <a:solidFill>
                  <a:srgbClr val="002060"/>
                </a:solidFill>
              </a:rPr>
              <a:t>что составляет </a:t>
            </a:r>
            <a:r>
              <a:rPr lang="ru-RU" sz="3400" b="1" u="sng" dirty="0">
                <a:solidFill>
                  <a:srgbClr val="002060"/>
                </a:solidFill>
              </a:rPr>
              <a:t>162,62 %</a:t>
            </a:r>
            <a:r>
              <a:rPr lang="ru-RU" sz="3400" dirty="0">
                <a:solidFill>
                  <a:srgbClr val="002060"/>
                </a:solidFill>
              </a:rPr>
              <a:t> от плановых показателей.</a:t>
            </a:r>
          </a:p>
          <a:p>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65000"/>
          </a:schemeClr>
        </a:solidFill>
        <a:effectLst/>
      </p:bgPr>
    </p:bg>
    <p:spTree>
      <p:nvGrpSpPr>
        <p:cNvPr id="1" name=""/>
        <p:cNvGrpSpPr/>
        <p:nvPr/>
      </p:nvGrpSpPr>
      <p:grpSpPr>
        <a:xfrm>
          <a:off x="0" y="0"/>
          <a:ext cx="0" cy="0"/>
          <a:chOff x="0" y="0"/>
          <a:chExt cx="0" cy="0"/>
        </a:xfrm>
      </p:grpSpPr>
      <p:sp>
        <p:nvSpPr>
          <p:cNvPr id="4" name="Заголовок 5"/>
          <p:cNvSpPr txBox="1">
            <a:spLocks/>
          </p:cNvSpPr>
          <p:nvPr/>
        </p:nvSpPr>
        <p:spPr>
          <a:xfrm>
            <a:off x="1547664" y="80115"/>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sp>
        <p:nvSpPr>
          <p:cNvPr id="10" name="TextBox 9"/>
          <p:cNvSpPr txBox="1"/>
          <p:nvPr/>
        </p:nvSpPr>
        <p:spPr>
          <a:xfrm>
            <a:off x="287229" y="1373731"/>
            <a:ext cx="8352928" cy="769441"/>
          </a:xfrm>
          <a:prstGeom prst="rect">
            <a:avLst/>
          </a:prstGeom>
          <a:noFill/>
        </p:spPr>
        <p:txBody>
          <a:bodyPr wrap="square" rtlCol="0">
            <a:spAutoFit/>
          </a:bodyPr>
          <a:lstStyle/>
          <a:p>
            <a:pPr algn="ctr"/>
            <a:r>
              <a:rPr lang="ru-RU" sz="4400" b="1" dirty="0" smtClean="0">
                <a:solidFill>
                  <a:srgbClr val="FF0000"/>
                </a:solidFill>
              </a:rPr>
              <a:t>Государственная пошлина</a:t>
            </a:r>
            <a:r>
              <a:rPr lang="ru-RU" sz="4400" dirty="0" smtClean="0">
                <a:solidFill>
                  <a:srgbClr val="FF0000"/>
                </a:solidFill>
              </a:rPr>
              <a:t> </a:t>
            </a:r>
            <a:endParaRPr lang="ru-RU" sz="4400" b="1" dirty="0">
              <a:solidFill>
                <a:srgbClr val="FF0000"/>
              </a:solidFill>
              <a:latin typeface="Arial" pitchFamily="34" charset="0"/>
              <a:cs typeface="Arial" pitchFamily="34" charset="0"/>
            </a:endParaRPr>
          </a:p>
        </p:txBody>
      </p:sp>
      <p:pic>
        <p:nvPicPr>
          <p:cNvPr id="11"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7" name="Прямоугольник 6"/>
          <p:cNvSpPr/>
          <p:nvPr/>
        </p:nvSpPr>
        <p:spPr>
          <a:xfrm>
            <a:off x="611560" y="2924944"/>
            <a:ext cx="8136904" cy="2308324"/>
          </a:xfrm>
          <a:prstGeom prst="rect">
            <a:avLst/>
          </a:prstGeom>
        </p:spPr>
        <p:txBody>
          <a:bodyPr wrap="square">
            <a:spAutoFit/>
          </a:bodyPr>
          <a:lstStyle/>
          <a:p>
            <a:pPr algn="ctr"/>
            <a:r>
              <a:rPr lang="ru-RU" sz="3600" dirty="0">
                <a:solidFill>
                  <a:srgbClr val="002060"/>
                </a:solidFill>
              </a:rPr>
              <a:t>Бюджетные назначения на </a:t>
            </a:r>
            <a:r>
              <a:rPr lang="ru-RU" sz="3600" dirty="0" smtClean="0">
                <a:solidFill>
                  <a:srgbClr val="002060"/>
                </a:solidFill>
              </a:rPr>
              <a:t>2023 </a:t>
            </a:r>
            <a:r>
              <a:rPr lang="ru-RU" sz="3600" dirty="0">
                <a:solidFill>
                  <a:srgbClr val="002060"/>
                </a:solidFill>
              </a:rPr>
              <a:t>год составили </a:t>
            </a:r>
            <a:r>
              <a:rPr lang="ru-RU" sz="3600" b="1" u="sng" dirty="0">
                <a:solidFill>
                  <a:srgbClr val="002060"/>
                </a:solidFill>
              </a:rPr>
              <a:t>25,0 тыс. руб. </a:t>
            </a:r>
            <a:r>
              <a:rPr lang="ru-RU" sz="3600" dirty="0">
                <a:solidFill>
                  <a:srgbClr val="002060"/>
                </a:solidFill>
              </a:rPr>
              <a:t>За отчетный период поступило </a:t>
            </a:r>
            <a:r>
              <a:rPr lang="ru-RU" sz="3600" b="1" u="sng" dirty="0" smtClean="0">
                <a:solidFill>
                  <a:srgbClr val="002060"/>
                </a:solidFill>
              </a:rPr>
              <a:t>2,1</a:t>
            </a:r>
            <a:r>
              <a:rPr lang="ru-RU" sz="3600" b="1" u="sng" dirty="0" smtClean="0">
                <a:solidFill>
                  <a:srgbClr val="002060"/>
                </a:solidFill>
              </a:rPr>
              <a:t> </a:t>
            </a:r>
            <a:r>
              <a:rPr lang="ru-RU" sz="3600" b="1" u="sng" dirty="0">
                <a:solidFill>
                  <a:srgbClr val="002060"/>
                </a:solidFill>
              </a:rPr>
              <a:t>тыс. руб., </a:t>
            </a:r>
            <a:r>
              <a:rPr lang="ru-RU" sz="3600" dirty="0">
                <a:solidFill>
                  <a:srgbClr val="002060"/>
                </a:solidFill>
              </a:rPr>
              <a:t>что составляет </a:t>
            </a:r>
            <a:r>
              <a:rPr lang="ru-RU" sz="3600" b="1" u="sng" dirty="0" smtClean="0">
                <a:solidFill>
                  <a:srgbClr val="002060"/>
                </a:solidFill>
              </a:rPr>
              <a:t>8,4</a:t>
            </a:r>
            <a:r>
              <a:rPr lang="ru-RU" sz="3600" b="1" u="sng" dirty="0" smtClean="0">
                <a:solidFill>
                  <a:srgbClr val="002060"/>
                </a:solidFill>
              </a:rPr>
              <a:t> </a:t>
            </a:r>
            <a:r>
              <a:rPr lang="ru-RU" sz="3600" b="1" u="sng" dirty="0">
                <a:solidFill>
                  <a:srgbClr val="002060"/>
                </a:solidFill>
              </a:rPr>
              <a:t>%</a:t>
            </a:r>
            <a:r>
              <a:rPr lang="ru-RU" sz="3600" dirty="0">
                <a:solidFill>
                  <a:srgbClr val="002060"/>
                </a:solidFill>
              </a:rPr>
              <a:t> от плановых значений. </a:t>
            </a:r>
            <a:endParaRPr lang="ru-RU" sz="3600" b="1" u="sng" dirty="0">
              <a:solidFill>
                <a:srgbClr val="00206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475656" y="260648"/>
            <a:ext cx="6750050" cy="511175"/>
          </a:xfrm>
          <a:prstGeom prst="rect">
            <a:avLst/>
          </a:prstGeom>
        </p:spPr>
        <p:txBody>
          <a:bodyPr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400" dirty="0" smtClean="0">
                <a:solidFill>
                  <a:srgbClr val="002060"/>
                </a:solidFill>
                <a:latin typeface="Arial" pitchFamily="34" charset="0"/>
                <a:cs typeface="Arial" pitchFamily="34" charset="0"/>
              </a:rPr>
              <a:t>Администрация </a:t>
            </a:r>
            <a:r>
              <a:rPr lang="ru-RU" sz="2400" dirty="0" err="1" smtClean="0">
                <a:solidFill>
                  <a:srgbClr val="002060"/>
                </a:solidFill>
                <a:latin typeface="Arial" pitchFamily="34" charset="0"/>
                <a:cs typeface="Arial" pitchFamily="34" charset="0"/>
              </a:rPr>
              <a:t>Лебяженского</a:t>
            </a:r>
            <a:r>
              <a:rPr lang="ru-RU" sz="2400" dirty="0" smtClean="0">
                <a:solidFill>
                  <a:srgbClr val="002060"/>
                </a:solidFill>
                <a:latin typeface="Arial" pitchFamily="34" charset="0"/>
                <a:cs typeface="Arial" pitchFamily="34" charset="0"/>
              </a:rPr>
              <a:t> городского поселения</a:t>
            </a:r>
            <a:endParaRPr lang="ru-RU" sz="2400" dirty="0">
              <a:solidFill>
                <a:srgbClr val="002060"/>
              </a:solidFill>
              <a:latin typeface="Arial" pitchFamily="34" charset="0"/>
              <a:cs typeface="Arial" pitchFamily="34" charset="0"/>
            </a:endParaRPr>
          </a:p>
        </p:txBody>
      </p:sp>
      <p:sp>
        <p:nvSpPr>
          <p:cNvPr id="8197" name="Прямоугольник 7"/>
          <p:cNvSpPr>
            <a:spLocks noChangeArrowheads="1"/>
          </p:cNvSpPr>
          <p:nvPr/>
        </p:nvSpPr>
        <p:spPr bwMode="auto">
          <a:xfrm>
            <a:off x="467544" y="1052736"/>
            <a:ext cx="7920880" cy="1815882"/>
          </a:xfrm>
          <a:prstGeom prst="rect">
            <a:avLst/>
          </a:prstGeom>
          <a:noFill/>
          <a:ln w="9525">
            <a:noFill/>
            <a:miter lim="800000"/>
            <a:headEnd/>
            <a:tailEnd/>
          </a:ln>
        </p:spPr>
        <p:txBody>
          <a:bodyPr wrap="square">
            <a:spAutoFit/>
          </a:bodyPr>
          <a:lstStyle/>
          <a:p>
            <a:pPr algn="ctr"/>
            <a:r>
              <a:rPr lang="ru-RU" sz="3600" b="1" dirty="0" smtClean="0">
                <a:solidFill>
                  <a:srgbClr val="FF0000"/>
                </a:solidFill>
              </a:rPr>
              <a:t>Основные доходные источники неналоговых поступлений</a:t>
            </a:r>
          </a:p>
          <a:p>
            <a:pPr algn="ctr"/>
            <a:endParaRPr lang="ru-RU" altLang="ru-RU" sz="4000" b="1" dirty="0">
              <a:solidFill>
                <a:srgbClr val="FF0000"/>
              </a:solidFill>
              <a:latin typeface="Arial" charset="0"/>
              <a:cs typeface="Arial" charset="0"/>
            </a:endParaRPr>
          </a:p>
        </p:txBody>
      </p:sp>
      <p:pic>
        <p:nvPicPr>
          <p:cNvPr id="7"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graphicFrame>
        <p:nvGraphicFramePr>
          <p:cNvPr id="8" name="Диаграмма 7"/>
          <p:cNvGraphicFramePr/>
          <p:nvPr>
            <p:extLst>
              <p:ext uri="{D42A27DB-BD31-4B8C-83A1-F6EECF244321}">
                <p14:modId xmlns:p14="http://schemas.microsoft.com/office/powerpoint/2010/main" val="2087215199"/>
              </p:ext>
            </p:extLst>
          </p:nvPr>
        </p:nvGraphicFramePr>
        <p:xfrm>
          <a:off x="251520" y="2204864"/>
          <a:ext cx="8712968" cy="465313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txBox="1">
            <a:spLocks/>
          </p:cNvSpPr>
          <p:nvPr/>
        </p:nvSpPr>
        <p:spPr>
          <a:xfrm>
            <a:off x="1547813" y="246063"/>
            <a:ext cx="6750050" cy="511175"/>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ru-RU" sz="2400" dirty="0">
              <a:latin typeface="Arial" pitchFamily="34" charset="0"/>
              <a:cs typeface="Arial" pitchFamily="34" charset="0"/>
            </a:endParaRPr>
          </a:p>
        </p:txBody>
      </p:sp>
      <p:pic>
        <p:nvPicPr>
          <p:cNvPr id="22" name="Рисунок 12"/>
          <p:cNvPicPr>
            <a:picLocks noChangeAspect="1"/>
          </p:cNvPicPr>
          <p:nvPr/>
        </p:nvPicPr>
        <p:blipFill>
          <a:blip r:embed="rId2" cstate="print"/>
          <a:stretch>
            <a:fillRect/>
          </a:stretch>
        </p:blipFill>
        <p:spPr bwMode="auto">
          <a:xfrm>
            <a:off x="395537" y="33280"/>
            <a:ext cx="864096" cy="1000220"/>
          </a:xfrm>
          <a:prstGeom prst="rect">
            <a:avLst/>
          </a:prstGeom>
          <a:noFill/>
          <a:ln w="9525">
            <a:noFill/>
            <a:miter lim="800000"/>
            <a:headEnd/>
            <a:tailEnd/>
          </a:ln>
        </p:spPr>
      </p:pic>
      <p:sp>
        <p:nvSpPr>
          <p:cNvPr id="24" name="Прямоугольник 23"/>
          <p:cNvSpPr/>
          <p:nvPr/>
        </p:nvSpPr>
        <p:spPr>
          <a:xfrm>
            <a:off x="1619672" y="260648"/>
            <a:ext cx="6840760" cy="400110"/>
          </a:xfrm>
          <a:prstGeom prst="rect">
            <a:avLst/>
          </a:prstGeom>
        </p:spPr>
        <p:txBody>
          <a:bodyPr wrap="square">
            <a:spAutoFit/>
          </a:bodyPr>
          <a:lstStyle/>
          <a:p>
            <a:pPr fontAlgn="auto">
              <a:spcAft>
                <a:spcPts val="0"/>
              </a:spcAft>
              <a:defRPr/>
            </a:pPr>
            <a:r>
              <a:rPr lang="ru-RU" sz="2000" dirty="0">
                <a:solidFill>
                  <a:srgbClr val="002060"/>
                </a:solidFill>
                <a:latin typeface="Arial" pitchFamily="34" charset="0"/>
                <a:cs typeface="Arial" pitchFamily="34" charset="0"/>
              </a:rPr>
              <a:t>Администрация </a:t>
            </a:r>
            <a:r>
              <a:rPr lang="ru-RU" sz="2000" dirty="0" err="1">
                <a:solidFill>
                  <a:srgbClr val="002060"/>
                </a:solidFill>
                <a:latin typeface="Arial" pitchFamily="34" charset="0"/>
                <a:cs typeface="Arial" pitchFamily="34" charset="0"/>
              </a:rPr>
              <a:t>Лебяженского</a:t>
            </a:r>
            <a:r>
              <a:rPr lang="ru-RU" sz="2000" dirty="0">
                <a:solidFill>
                  <a:srgbClr val="002060"/>
                </a:solidFill>
                <a:latin typeface="Arial" pitchFamily="34" charset="0"/>
                <a:cs typeface="Arial" pitchFamily="34" charset="0"/>
              </a:rPr>
              <a:t> городского поселения</a:t>
            </a:r>
          </a:p>
        </p:txBody>
      </p:sp>
      <p:sp>
        <p:nvSpPr>
          <p:cNvPr id="59" name="TextBox 58"/>
          <p:cNvSpPr txBox="1"/>
          <p:nvPr/>
        </p:nvSpPr>
        <p:spPr>
          <a:xfrm>
            <a:off x="539552" y="1196752"/>
            <a:ext cx="8064896" cy="615553"/>
          </a:xfrm>
          <a:prstGeom prst="rect">
            <a:avLst/>
          </a:prstGeom>
          <a:noFill/>
        </p:spPr>
        <p:txBody>
          <a:bodyPr wrap="square" rtlCol="0">
            <a:spAutoFit/>
          </a:bodyPr>
          <a:lstStyle/>
          <a:p>
            <a:pPr algn="ctr"/>
            <a:r>
              <a:rPr lang="ru-RU" sz="3400" b="1" dirty="0" smtClean="0">
                <a:solidFill>
                  <a:srgbClr val="FF0000"/>
                </a:solidFill>
              </a:rPr>
              <a:t>Штрафы, санкции, возмещение ущерба</a:t>
            </a:r>
            <a:endParaRPr lang="ru-RU" sz="3400" b="1" dirty="0">
              <a:solidFill>
                <a:srgbClr val="FF0000"/>
              </a:solidFill>
            </a:endParaRPr>
          </a:p>
        </p:txBody>
      </p:sp>
      <p:graphicFrame>
        <p:nvGraphicFramePr>
          <p:cNvPr id="60" name="Диаграмма 6"/>
          <p:cNvGraphicFramePr>
            <a:graphicFrameLocks/>
          </p:cNvGraphicFramePr>
          <p:nvPr>
            <p:extLst>
              <p:ext uri="{D42A27DB-BD31-4B8C-83A1-F6EECF244321}">
                <p14:modId xmlns:p14="http://schemas.microsoft.com/office/powerpoint/2010/main" val="1423488393"/>
              </p:ext>
            </p:extLst>
          </p:nvPr>
        </p:nvGraphicFramePr>
        <p:xfrm>
          <a:off x="251520" y="1844824"/>
          <a:ext cx="8712968"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771800" y="5805264"/>
            <a:ext cx="6264696" cy="892552"/>
          </a:xfrm>
          <a:prstGeom prst="rect">
            <a:avLst/>
          </a:prstGeom>
          <a:noFill/>
        </p:spPr>
        <p:txBody>
          <a:bodyPr wrap="square" rtlCol="0">
            <a:spAutoFit/>
          </a:bodyPr>
          <a:lstStyle/>
          <a:p>
            <a:pPr algn="r"/>
            <a:r>
              <a:rPr lang="ru-RU" sz="2600" b="1" dirty="0" smtClean="0">
                <a:solidFill>
                  <a:srgbClr val="FF0000"/>
                </a:solidFill>
              </a:rPr>
              <a:t>К уровню прошлого года снижение составило 98,95%</a:t>
            </a:r>
            <a:endParaRPr lang="ru-RU" sz="2600" b="1"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5117</TotalTime>
  <Words>1856</Words>
  <Application>Microsoft Office PowerPoint</Application>
  <PresentationFormat>Экран (4:3)</PresentationFormat>
  <Paragraphs>282</Paragraphs>
  <Slides>52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52</vt:i4>
      </vt:variant>
    </vt:vector>
  </HeadingPairs>
  <TitlesOfParts>
    <vt:vector size="5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Back</dc:creator>
  <cp:lastModifiedBy>Светлана</cp:lastModifiedBy>
  <cp:revision>198</cp:revision>
  <cp:lastPrinted>2016-03-11T09:01:20Z</cp:lastPrinted>
  <dcterms:created xsi:type="dcterms:W3CDTF">2016-03-06T09:39:40Z</dcterms:created>
  <dcterms:modified xsi:type="dcterms:W3CDTF">2024-02-15T22:16:18Z</dcterms:modified>
</cp:coreProperties>
</file>